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2"/>
  </p:sldMasterIdLst>
  <p:notesMasterIdLst>
    <p:notesMasterId r:id="rId27"/>
  </p:notesMasterIdLst>
  <p:handoutMasterIdLst>
    <p:handoutMasterId r:id="rId28"/>
  </p:handoutMasterIdLst>
  <p:sldIdLst>
    <p:sldId id="257" r:id="rId3"/>
    <p:sldId id="390" r:id="rId4"/>
    <p:sldId id="391" r:id="rId5"/>
    <p:sldId id="384" r:id="rId6"/>
    <p:sldId id="389" r:id="rId7"/>
    <p:sldId id="380" r:id="rId8"/>
    <p:sldId id="382" r:id="rId9"/>
    <p:sldId id="381" r:id="rId10"/>
    <p:sldId id="383" r:id="rId11"/>
    <p:sldId id="386" r:id="rId12"/>
    <p:sldId id="387" r:id="rId13"/>
    <p:sldId id="388" r:id="rId14"/>
    <p:sldId id="392" r:id="rId15"/>
    <p:sldId id="393" r:id="rId16"/>
    <p:sldId id="394" r:id="rId17"/>
    <p:sldId id="385" r:id="rId18"/>
    <p:sldId id="396" r:id="rId19"/>
    <p:sldId id="264" r:id="rId20"/>
    <p:sldId id="395" r:id="rId21"/>
    <p:sldId id="364" r:id="rId22"/>
    <p:sldId id="365" r:id="rId23"/>
    <p:sldId id="369" r:id="rId24"/>
    <p:sldId id="373" r:id="rId25"/>
    <p:sldId id="331" r:id="rId26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50"/>
    <a:srgbClr val="E15F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5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slides/slide6.xml" Id="rId8" /><Relationship Type="http://schemas.openxmlformats.org/officeDocument/2006/relationships/slide" Target="slides/slide11.xml" Id="rId13" /><Relationship Type="http://schemas.openxmlformats.org/officeDocument/2006/relationships/slide" Target="slides/slide16.xml" Id="rId18" /><Relationship Type="http://schemas.openxmlformats.org/officeDocument/2006/relationships/slide" Target="slides/slide24.xml" Id="rId26" /><Relationship Type="http://schemas.openxmlformats.org/officeDocument/2006/relationships/slide" Target="slides/slide1.xml" Id="rId3" /><Relationship Type="http://schemas.openxmlformats.org/officeDocument/2006/relationships/slide" Target="slides/slide19.xml" Id="rId21" /><Relationship Type="http://schemas.openxmlformats.org/officeDocument/2006/relationships/slide" Target="slides/slide5.xml" Id="rId7" /><Relationship Type="http://schemas.openxmlformats.org/officeDocument/2006/relationships/slide" Target="slides/slide10.xml" Id="rId12" /><Relationship Type="http://schemas.openxmlformats.org/officeDocument/2006/relationships/slide" Target="slides/slide15.xml" Id="rId17" /><Relationship Type="http://schemas.openxmlformats.org/officeDocument/2006/relationships/slide" Target="slides/slide23.xml" Id="rId25" /><Relationship Type="http://schemas.openxmlformats.org/officeDocument/2006/relationships/slideMaster" Target="slideMasters/slideMaster1.xml" Id="rId2" /><Relationship Type="http://schemas.openxmlformats.org/officeDocument/2006/relationships/slide" Target="slides/slide14.xml" Id="rId16" /><Relationship Type="http://schemas.openxmlformats.org/officeDocument/2006/relationships/slide" Target="slides/slide18.xml" Id="rId20" /><Relationship Type="http://schemas.openxmlformats.org/officeDocument/2006/relationships/presProps" Target="presProps.xml" Id="rId29" /><Relationship Type="http://schemas.openxmlformats.org/officeDocument/2006/relationships/slide" Target="slides/slide4.xml" Id="rId6" /><Relationship Type="http://schemas.openxmlformats.org/officeDocument/2006/relationships/slide" Target="slides/slide9.xml" Id="rId11" /><Relationship Type="http://schemas.openxmlformats.org/officeDocument/2006/relationships/slide" Target="slides/slide22.xml" Id="rId24" /><Relationship Type="http://schemas.openxmlformats.org/officeDocument/2006/relationships/tableStyles" Target="tableStyles.xml" Id="rId32" /><Relationship Type="http://schemas.openxmlformats.org/officeDocument/2006/relationships/slide" Target="slides/slide3.xml" Id="rId5" /><Relationship Type="http://schemas.openxmlformats.org/officeDocument/2006/relationships/slide" Target="slides/slide13.xml" Id="rId15" /><Relationship Type="http://schemas.openxmlformats.org/officeDocument/2006/relationships/slide" Target="slides/slide21.xml" Id="rId23" /><Relationship Type="http://schemas.openxmlformats.org/officeDocument/2006/relationships/handoutMaster" Target="handoutMasters/handoutMaster1.xml" Id="rId28" /><Relationship Type="http://schemas.openxmlformats.org/officeDocument/2006/relationships/slide" Target="slides/slide8.xml" Id="rId10" /><Relationship Type="http://schemas.openxmlformats.org/officeDocument/2006/relationships/slide" Target="slides/slide17.xml" Id="rId19" /><Relationship Type="http://schemas.openxmlformats.org/officeDocument/2006/relationships/theme" Target="theme/theme1.xml" Id="rId31" /><Relationship Type="http://schemas.openxmlformats.org/officeDocument/2006/relationships/slide" Target="slides/slide2.xml" Id="rId4" /><Relationship Type="http://schemas.openxmlformats.org/officeDocument/2006/relationships/slide" Target="slides/slide7.xml" Id="rId9" /><Relationship Type="http://schemas.openxmlformats.org/officeDocument/2006/relationships/slide" Target="slides/slide12.xml" Id="rId14" /><Relationship Type="http://schemas.openxmlformats.org/officeDocument/2006/relationships/slide" Target="slides/slide20.xml" Id="rId22" /><Relationship Type="http://schemas.openxmlformats.org/officeDocument/2006/relationships/notesMaster" Target="notesMasters/notesMaster1.xml" Id="rId27" /><Relationship Type="http://schemas.openxmlformats.org/officeDocument/2006/relationships/viewProps" Target="viewProps.xml" Id="rId30" /><Relationship Type="http://schemas.openxmlformats.org/officeDocument/2006/relationships/customXml" Target="/customXML/item2.xml" Id="Rb83d750eccd04be4" 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7DB745-A288-421D-8E7B-91A01CC0A33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31A87F-3826-491F-B009-EBDECD0397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7B86C8-F728-4773-88F4-FF0EE6F71C7F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98A119-2ECD-4187-81B2-7A9F834086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8B1429-85F9-4439-BB35-BA91BB9BF3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D9E540A-11C2-4011-B5C6-F9B5C98B0111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F063524-D346-431E-9FCD-4BCE8A1065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4F4CA1-AE6C-4B29-BFEE-3BAFAD8B90F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40F588E-8364-41B1-A3E4-7E1DBC4E5608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DEDC71A-2822-4757-9ADF-D2B990EF99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NZ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DB3377F-1890-40FE-9D5F-B330874CE2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1E6DA5-8E8E-4751-B54D-EE0E9645FFB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583961-01C6-4220-86F8-7EE79FD20B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2284CE5-D72E-48E2-9C4D-BF8DC0B5A4A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hape 90">
            <a:extLst>
              <a:ext uri="{FF2B5EF4-FFF2-40B4-BE49-F238E27FC236}">
                <a16:creationId xmlns:a16="http://schemas.microsoft.com/office/drawing/2014/main" id="{E35409A3-FFA3-4050-90F2-7CAEA46D45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91416" rIns="91416" bIns="91416" anchor="ctr"/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49155" name="Shape 91">
            <a:extLst>
              <a:ext uri="{FF2B5EF4-FFF2-40B4-BE49-F238E27FC236}">
                <a16:creationId xmlns:a16="http://schemas.microsoft.com/office/drawing/2014/main" id="{79973A99-8AFC-4462-9FA2-2AE58A4F53A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 bwMode="auto"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B38C3B50-0BFD-410A-952C-7D36BAA126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03754" y="1508649"/>
            <a:ext cx="5711296" cy="1683809"/>
          </a:xfrm>
        </p:spPr>
        <p:txBody>
          <a:bodyPr anchor="b">
            <a:normAutofit/>
          </a:bodyPr>
          <a:lstStyle>
            <a:lvl1pPr>
              <a:defRPr sz="54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20688" y="3471334"/>
            <a:ext cx="3727979" cy="82074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D1A20E0-A96C-443C-9A7C-FF5E899CE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091FE-895C-44D1-813D-EC84F75C0243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69DA015-4923-405F-B501-B76C3E1C2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A5050A9-ECC8-437D-A0E1-C61E70E4C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CEC17-8C84-47AB-8460-65B1959E23B9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15776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F81FEEAC-B826-4348-B51C-295336AF82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8992" y="1625600"/>
            <a:ext cx="4159779" cy="1565276"/>
          </a:xfrm>
        </p:spPr>
        <p:txBody>
          <a:bodyPr anchor="b"/>
          <a:lstStyle>
            <a:lvl1pPr>
              <a:defRPr sz="54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3471864"/>
            <a:ext cx="4142845" cy="83766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987029E-1356-4CC5-B178-EA8833471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83411-1B0F-4ED4-9633-D4EE7964143D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997B26-4683-497F-8953-EADC6D66B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82B1F4-B217-4115-B10E-81FE29B3E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621B9-7AE8-4A31-8D2D-CB8055A61355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9018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D88CF3C3-3669-4996-BE9C-9F88E49518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755" y="1642533"/>
            <a:ext cx="3499379" cy="1548343"/>
          </a:xfrm>
        </p:spPr>
        <p:txBody>
          <a:bodyPr anchor="b">
            <a:normAutofit/>
          </a:bodyPr>
          <a:lstStyle>
            <a:lvl1pPr>
              <a:defRPr sz="5400" b="1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9156" y="3471335"/>
            <a:ext cx="3473978" cy="150018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409FE8-5F35-41B7-B32F-97A535D3C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94FEB-786F-4D40-BC0F-8FD4A8169622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1FC8D3-4AE7-404A-BDF5-E3753A1D1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64DE0A-31B4-460D-BF83-504218712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9C7DB-4F0D-42B4-B6D8-C718C50D995F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39782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C3E8A84A-87F8-4E74-B430-0B790CC333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98CB1F49-5FCB-4E5A-B16B-C4F0197C4B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1455"/>
          <a:stretch>
            <a:fillRect/>
          </a:stretch>
        </p:blipFill>
        <p:spPr bwMode="auto">
          <a:xfrm>
            <a:off x="6110288" y="3203575"/>
            <a:ext cx="2324100" cy="365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3318" y="1182499"/>
            <a:ext cx="5227764" cy="4051300"/>
          </a:xfrm>
        </p:spPr>
        <p:txBody>
          <a:bodyPr>
            <a:normAutofit/>
          </a:bodyPr>
          <a:lstStyle>
            <a:lvl1pPr marL="0" indent="0">
              <a:buNone/>
              <a:defRPr sz="2900" baseline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457950" y="3705225"/>
            <a:ext cx="1752796" cy="1451237"/>
          </a:xfrm>
        </p:spPr>
        <p:txBody>
          <a:bodyPr>
            <a:noAutofit/>
          </a:bodyPr>
          <a:lstStyle>
            <a:lvl1pPr marL="0" indent="0">
              <a:lnSpc>
                <a:spcPts val="1600"/>
              </a:lnSpc>
              <a:spcBef>
                <a:spcPts val="300"/>
              </a:spcBef>
              <a:buNone/>
              <a:defRPr sz="1400" b="1" cap="all" baseline="0">
                <a:solidFill>
                  <a:srgbClr val="E15F5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NZ" dirty="0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CEC57558-6F15-4735-B372-DD548724543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8E190-BC36-4F31-B3F5-C2F9B33F4CD2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B1B075D-0574-4066-B5FF-2B5EA3B7332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393762C-F636-4572-BA0F-25CB4830EA0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02657-09EA-480C-A153-79723A54B6F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7750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6204FB86-2E35-4CC2-AAE6-61161A5710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653" y="1179133"/>
            <a:ext cx="7691963" cy="536957"/>
          </a:xfrm>
        </p:spPr>
        <p:txBody>
          <a:bodyPr>
            <a:noAutofit/>
          </a:bodyPr>
          <a:lstStyle>
            <a:lvl1pPr>
              <a:defRPr sz="3300" b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653" y="2106804"/>
            <a:ext cx="7691963" cy="3625129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18321D3-A28F-473F-9614-2E50BCB41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24CA9-558F-4484-A8D9-0EA873A70551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6D3171-4BA9-4B72-9D7E-97F52BA26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D06C640-B2F6-4481-A12A-7A9D06A2B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029FD-7E5D-45C3-B423-08B9D092E76E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0089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>
            <a:extLst>
              <a:ext uri="{FF2B5EF4-FFF2-40B4-BE49-F238E27FC236}">
                <a16:creationId xmlns:a16="http://schemas.microsoft.com/office/drawing/2014/main" id="{BB006085-EAE8-43E9-B71F-7E9A5DF54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1417" y="2108198"/>
            <a:ext cx="3718983" cy="3547535"/>
          </a:xfrm>
        </p:spPr>
        <p:txBody>
          <a:bodyPr/>
          <a:lstStyle>
            <a:lvl1pPr>
              <a:buClr>
                <a:srgbClr val="004150"/>
              </a:buClr>
              <a:defRPr sz="1600" baseline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4572000" y="2108198"/>
            <a:ext cx="3718983" cy="3547535"/>
          </a:xfrm>
        </p:spPr>
        <p:txBody>
          <a:bodyPr/>
          <a:lstStyle>
            <a:lvl1pPr>
              <a:buClr>
                <a:srgbClr val="004150"/>
              </a:buClr>
              <a:defRPr sz="1600" baseline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753533" y="1179659"/>
            <a:ext cx="7537449" cy="608248"/>
          </a:xfrm>
        </p:spPr>
        <p:txBody>
          <a:bodyPr>
            <a:normAutofit/>
          </a:bodyPr>
          <a:lstStyle>
            <a:lvl1pPr marL="0" indent="0">
              <a:buNone/>
              <a:defRPr sz="3300" b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8A223263-3488-4D54-A9DF-A23F3BF4F6FE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13698-C8AB-4C4F-BB93-C5E5D1AAF1EA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F6920A7E-3BEC-46A8-9428-D81133A2E25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E61BAD6E-CD8A-4465-8681-04560C9D49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24F0B-69B3-48F8-949B-8B319D1BB979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5039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>
            <a:extLst>
              <a:ext uri="{FF2B5EF4-FFF2-40B4-BE49-F238E27FC236}">
                <a16:creationId xmlns:a16="http://schemas.microsoft.com/office/drawing/2014/main" id="{00CC807F-3321-4F5F-A8E6-AB6C167B19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753533" y="1179659"/>
            <a:ext cx="7537449" cy="608248"/>
          </a:xfrm>
        </p:spPr>
        <p:txBody>
          <a:bodyPr>
            <a:normAutofit/>
          </a:bodyPr>
          <a:lstStyle>
            <a:lvl1pPr marL="0" indent="0">
              <a:buNone/>
              <a:defRPr sz="3300" b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4">
            <a:extLst>
              <a:ext uri="{FF2B5EF4-FFF2-40B4-BE49-F238E27FC236}">
                <a16:creationId xmlns:a16="http://schemas.microsoft.com/office/drawing/2014/main" id="{951B3782-75B9-4023-BFEC-4A35BDEC905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C9531-AD46-4214-8DA5-F95179496B55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5" name="Footer Placeholder 5">
            <a:extLst>
              <a:ext uri="{FF2B5EF4-FFF2-40B4-BE49-F238E27FC236}">
                <a16:creationId xmlns:a16="http://schemas.microsoft.com/office/drawing/2014/main" id="{6F77A4C8-0A83-4FA4-B342-F71946B89CF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CC33B5AB-22BF-4E30-A089-585752B3356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47BB3-952E-4442-A99C-DB321BDCC67D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00169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476164F-24FF-4D7F-ACF5-F6ABAB682C0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22C3F-8464-4FB2-8444-B7B84CEC0A3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11304-AB6F-4301-8A48-05CB71E385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34F900-255B-4184-8947-95E79D652A39}" type="datetimeFigureOut">
              <a:rPr lang="en-NZ"/>
              <a:pPr>
                <a:defRPr/>
              </a:pPr>
              <a:t>8/05/2019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BC490-A953-4AC8-9C65-374BCF5153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C3ED3-D02E-47CD-AD1D-03ED4E7ED0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B312DD-54D1-44AF-B8F4-41C9290BE7C7}" type="slidenum">
              <a:rPr lang="en-NZ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16A16-AF6F-4DB3-A61A-3D123EB18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444" y="1190624"/>
            <a:ext cx="8139112" cy="223837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NZ" sz="3600" cap="none" dirty="0" err="1"/>
              <a:t>SeniorNet</a:t>
            </a:r>
            <a:r>
              <a:rPr lang="en-NZ" sz="3600" cap="none" dirty="0"/>
              <a:t> Federation Symposium: Office of the Privacy Commissioner</a:t>
            </a:r>
          </a:p>
        </p:txBody>
      </p:sp>
      <p:sp>
        <p:nvSpPr>
          <p:cNvPr id="11267" name="Text Placeholder 2">
            <a:extLst>
              <a:ext uri="{FF2B5EF4-FFF2-40B4-BE49-F238E27FC236}">
                <a16:creationId xmlns:a16="http://schemas.microsoft.com/office/drawing/2014/main" id="{EEE2CD31-5A6E-46D4-9848-6E8F3A6394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22288" y="3954463"/>
            <a:ext cx="3727450" cy="820737"/>
          </a:xfrm>
        </p:spPr>
        <p:txBody>
          <a:bodyPr/>
          <a:lstStyle/>
          <a:p>
            <a:r>
              <a:rPr lang="en-NZ" altLang="en-US" dirty="0"/>
              <a:t>9 May 2019</a:t>
            </a:r>
          </a:p>
          <a:p>
            <a:r>
              <a:rPr lang="en-NZ" altLang="en-US" dirty="0"/>
              <a:t>Elizabeth Kim &amp; Mark McIlvride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78317E3-D9AD-4168-A5F8-376CC2C9976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533" y="671659"/>
            <a:ext cx="7537449" cy="608248"/>
          </a:xfrm>
        </p:spPr>
        <p:txBody>
          <a:bodyPr>
            <a:normAutofit/>
          </a:bodyPr>
          <a:lstStyle/>
          <a:p>
            <a:r>
              <a:rPr lang="en-NZ" sz="3200" dirty="0"/>
              <a:t>Retaining information: Principle 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443608-FCF1-4B5D-84AA-037FA7A3DA90}"/>
              </a:ext>
            </a:extLst>
          </p:cNvPr>
          <p:cNvSpPr txBox="1"/>
          <p:nvPr/>
        </p:nvSpPr>
        <p:spPr>
          <a:xfrm>
            <a:off x="753533" y="1739900"/>
            <a:ext cx="2586567" cy="952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9: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long an agency can keep information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8B7733-27A3-4375-BDDC-E78D3CF11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782" y="1765567"/>
            <a:ext cx="4775200" cy="3326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507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BD757D2-71FF-4771-ACAF-823A634B89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532" y="646259"/>
            <a:ext cx="7537449" cy="608248"/>
          </a:xfrm>
        </p:spPr>
        <p:txBody>
          <a:bodyPr/>
          <a:lstStyle/>
          <a:p>
            <a:r>
              <a:rPr lang="en-NZ" dirty="0"/>
              <a:t>Purpose: Principle 10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AB39F1-090C-4D60-B4AE-80C75CED2A5F}"/>
              </a:ext>
            </a:extLst>
          </p:cNvPr>
          <p:cNvSpPr txBox="1"/>
          <p:nvPr/>
        </p:nvSpPr>
        <p:spPr>
          <a:xfrm>
            <a:off x="839256" y="1720839"/>
            <a:ext cx="3683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altLang="en-US" b="1" dirty="0">
                <a:solidFill>
                  <a:srgbClr val="004150"/>
                </a:solidFill>
                <a:latin typeface="Arial" charset="0"/>
                <a:cs typeface="Arial" charset="0"/>
              </a:rPr>
              <a:t>Principle 10: </a:t>
            </a: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Information obtained for one purpose should not be used for another purpose. i.e. </a:t>
            </a:r>
            <a:r>
              <a:rPr lang="en-NZ" altLang="en-US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an agency can use personal information for.</a:t>
            </a:r>
            <a:endParaRPr lang="en-NZ" altLang="en-US" dirty="0">
              <a:solidFill>
                <a:srgbClr val="004150"/>
              </a:solidFill>
              <a:latin typeface="Arial" charset="0"/>
              <a:cs typeface="Arial" charset="0"/>
            </a:endParaRPr>
          </a:p>
          <a:p>
            <a:endParaRPr lang="en-NZ" altLang="en-US" dirty="0">
              <a:solidFill>
                <a:srgbClr val="004150"/>
              </a:solidFill>
              <a:latin typeface="Arial" charset="0"/>
              <a:cs typeface="Arial" charset="0"/>
            </a:endParaRPr>
          </a:p>
          <a:p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There are exceptions, such as: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Authorised by the individual;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Information will not identify the individual;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Court proceedings.</a:t>
            </a:r>
          </a:p>
          <a:p>
            <a:endParaRPr lang="en-NZ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ECC13A-37FD-4B3A-AE15-7B6EA91E81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139" y="1873249"/>
            <a:ext cx="3909213" cy="28829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3007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9F2D04-0727-4701-99F2-1D2BF99D8C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49300" y="578730"/>
            <a:ext cx="7537449" cy="608248"/>
          </a:xfrm>
        </p:spPr>
        <p:txBody>
          <a:bodyPr/>
          <a:lstStyle/>
          <a:p>
            <a:r>
              <a:rPr lang="en-NZ" dirty="0"/>
              <a:t>Disclosure: Principle 11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3469DFF-411A-4D0D-9B83-0A6B542B535E}"/>
              </a:ext>
            </a:extLst>
          </p:cNvPr>
          <p:cNvSpPr/>
          <p:nvPr/>
        </p:nvSpPr>
        <p:spPr>
          <a:xfrm>
            <a:off x="774700" y="156792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altLang="en-US" b="1" dirty="0">
                <a:solidFill>
                  <a:srgbClr val="004150"/>
                </a:solidFill>
                <a:latin typeface="Arial" charset="0"/>
                <a:cs typeface="Arial" charset="0"/>
              </a:rPr>
              <a:t>Principle 11: </a:t>
            </a: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When an agency can disclose personal information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3E2B99-43E6-499B-8800-E35234DC8F7F}"/>
              </a:ext>
            </a:extLst>
          </p:cNvPr>
          <p:cNvSpPr txBox="1"/>
          <p:nvPr/>
        </p:nvSpPr>
        <p:spPr>
          <a:xfrm>
            <a:off x="774700" y="2406768"/>
            <a:ext cx="4470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Circumstances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Directly related purpose to purpose of collection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Where information already publicly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Necessary for maintenance of the law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Necessary to prevent threat to public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charset="0"/>
              <a:cs typeface="Arial" charset="0"/>
            </a:endParaRPr>
          </a:p>
          <a:p>
            <a:endParaRPr lang="en-NZ" dirty="0"/>
          </a:p>
        </p:txBody>
      </p:sp>
      <p:pic>
        <p:nvPicPr>
          <p:cNvPr id="6" name="Picture 3" descr="cleaner">
            <a:extLst>
              <a:ext uri="{FF2B5EF4-FFF2-40B4-BE49-F238E27FC236}">
                <a16:creationId xmlns:a16="http://schemas.microsoft.com/office/drawing/2014/main" id="{0286B3B8-79AB-4F3B-84F1-BD2CAEE4E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509" y="1760437"/>
            <a:ext cx="3445616" cy="25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72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8949266-E2D1-49E9-9A04-DCB4955C79B2}"/>
              </a:ext>
            </a:extLst>
          </p:cNvPr>
          <p:cNvSpPr/>
          <p:nvPr/>
        </p:nvSpPr>
        <p:spPr>
          <a:xfrm>
            <a:off x="958850" y="757535"/>
            <a:ext cx="7226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Note 267458 [2015] NZ </a:t>
            </a:r>
            <a:r>
              <a:rPr lang="en-NZ" sz="2400" b="1" dirty="0" err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PrivCmr</a:t>
            </a:r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6 : Man objects to drone filming near his apartment</a:t>
            </a:r>
            <a:endParaRPr lang="en-NZ" sz="2400" b="1" i="0" dirty="0">
              <a:solidFill>
                <a:srgbClr val="00415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drone cricket">
            <a:extLst>
              <a:ext uri="{FF2B5EF4-FFF2-40B4-BE49-F238E27FC236}">
                <a16:creationId xmlns:a16="http://schemas.microsoft.com/office/drawing/2014/main" id="{3FFF233B-0484-485A-9F62-2D38B95D8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074" y="2324099"/>
            <a:ext cx="4034326" cy="2686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E4193D-02FA-463A-926E-EBCE16184015}"/>
              </a:ext>
            </a:extLst>
          </p:cNvPr>
          <p:cNvSpPr txBox="1"/>
          <p:nvPr/>
        </p:nvSpPr>
        <p:spPr>
          <a:xfrm>
            <a:off x="1066800" y="2097722"/>
            <a:ext cx="2743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Sky TV drone filming cricket match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Flew too close to complainant’s apartment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No recording of apartment = no personal information collected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No breach of IPP 1-4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837998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0173E1B-1B91-4558-A870-40165171D545}"/>
              </a:ext>
            </a:extLst>
          </p:cNvPr>
          <p:cNvSpPr/>
          <p:nvPr/>
        </p:nvSpPr>
        <p:spPr>
          <a:xfrm>
            <a:off x="812800" y="643235"/>
            <a:ext cx="7518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Note 240409 [2016] NZ </a:t>
            </a:r>
            <a:r>
              <a:rPr lang="en-NZ" sz="2400" b="1" dirty="0" err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PrivCmr</a:t>
            </a:r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 Teenager accused of shoplifting, shamed on Facebook</a:t>
            </a:r>
            <a:endParaRPr lang="en-NZ" sz="2400" b="1" i="0" dirty="0">
              <a:solidFill>
                <a:srgbClr val="00415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Image result for shoplifting">
            <a:extLst>
              <a:ext uri="{FF2B5EF4-FFF2-40B4-BE49-F238E27FC236}">
                <a16:creationId xmlns:a16="http://schemas.microsoft.com/office/drawing/2014/main" id="{2C5C3A71-8D59-4086-9487-F4AE6C01A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75" y="2205037"/>
            <a:ext cx="4149025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17EEEF-5883-4BD2-BBB8-2C921C429AA4}"/>
              </a:ext>
            </a:extLst>
          </p:cNvPr>
          <p:cNvSpPr txBox="1"/>
          <p:nvPr/>
        </p:nvSpPr>
        <p:spPr>
          <a:xfrm>
            <a:off x="584200" y="1997839"/>
            <a:ext cx="3517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Teenager accused of shoplifting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Store posts CCTV images of girl on business Facebook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Purpose of CCTV: security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Purpose of post: shame individual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Breach of IPP 10 and 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Information removed, settlement reached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597316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31E7138-64DB-4251-83EF-4D8670BAD5AC}"/>
              </a:ext>
            </a:extLst>
          </p:cNvPr>
          <p:cNvSpPr/>
          <p:nvPr/>
        </p:nvSpPr>
        <p:spPr>
          <a:xfrm>
            <a:off x="920750" y="567035"/>
            <a:ext cx="7302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 Note 211715 [2010] </a:t>
            </a:r>
            <a:r>
              <a:rPr lang="en-NZ" sz="2400" b="1" dirty="0" err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NZPrivCmr</a:t>
            </a:r>
            <a:r>
              <a:rPr lang="en-NZ" sz="24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9: Employer posts information about former employee on website</a:t>
            </a:r>
            <a:endParaRPr lang="en-NZ" sz="2400" b="1" i="0" dirty="0">
              <a:solidFill>
                <a:srgbClr val="00415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Image result for employment dispute">
            <a:extLst>
              <a:ext uri="{FF2B5EF4-FFF2-40B4-BE49-F238E27FC236}">
                <a16:creationId xmlns:a16="http://schemas.microsoft.com/office/drawing/2014/main" id="{10A846D4-A655-4699-88B2-9B3AD11F0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850" y="1767364"/>
            <a:ext cx="4159250" cy="310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EEB5E9-106A-4FB4-B0BC-46DC0CF621E7}"/>
              </a:ext>
            </a:extLst>
          </p:cNvPr>
          <p:cNvSpPr txBox="1"/>
          <p:nvPr/>
        </p:nvSpPr>
        <p:spPr>
          <a:xfrm>
            <a:off x="615950" y="2095499"/>
            <a:ext cx="3517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Personal grievance against old employer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Employer posts PG letter, statements from other employees on business website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Breach of IPP 11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charset="0"/>
                <a:cs typeface="Arial" charset="0"/>
              </a:rPr>
              <a:t>Information removed from site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6828115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charlesm\Desktop\cake.png">
            <a:extLst>
              <a:ext uri="{FF2B5EF4-FFF2-40B4-BE49-F238E27FC236}">
                <a16:creationId xmlns:a16="http://schemas.microsoft.com/office/drawing/2014/main" id="{8F9C6A6F-8614-439B-9BE0-022948324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5" y="144463"/>
            <a:ext cx="7599363" cy="588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E501282-F75A-419D-B3FB-59338AF9B4A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1933" y="508244"/>
            <a:ext cx="7537449" cy="608248"/>
          </a:xfrm>
        </p:spPr>
        <p:txBody>
          <a:bodyPr>
            <a:normAutofit/>
          </a:bodyPr>
          <a:lstStyle/>
          <a:p>
            <a:r>
              <a:rPr lang="en-NZ" sz="3200" dirty="0"/>
              <a:t>Privacy and Social Media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EB102B4B-2FA4-408C-8337-D83A3CB55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75" y="1317918"/>
            <a:ext cx="7537449" cy="472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0220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1">
            <a:extLst>
              <a:ext uri="{FF2B5EF4-FFF2-40B4-BE49-F238E27FC236}">
                <a16:creationId xmlns:a16="http://schemas.microsoft.com/office/drawing/2014/main" id="{49B00E21-94F9-4DC9-97BB-1787C098F1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31838" y="865190"/>
            <a:ext cx="7537450" cy="608012"/>
          </a:xfrm>
        </p:spPr>
        <p:txBody>
          <a:bodyPr/>
          <a:lstStyle/>
          <a:p>
            <a:r>
              <a:rPr lang="en-NZ" altLang="en-US" dirty="0"/>
              <a:t>What steps can you take?</a:t>
            </a:r>
          </a:p>
        </p:txBody>
      </p:sp>
      <p:sp>
        <p:nvSpPr>
          <p:cNvPr id="16387" name="TextBox 2">
            <a:extLst>
              <a:ext uri="{FF2B5EF4-FFF2-40B4-BE49-F238E27FC236}">
                <a16:creationId xmlns:a16="http://schemas.microsoft.com/office/drawing/2014/main" id="{3F3D4870-7804-4BC1-93C7-73F250BF2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274" y="3743811"/>
            <a:ext cx="13551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NZ" altLang="en-US" sz="48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en-NZ" altLang="en-US" sz="28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6388" name="TextBox 3">
            <a:extLst>
              <a:ext uri="{FF2B5EF4-FFF2-40B4-BE49-F238E27FC236}">
                <a16:creationId xmlns:a16="http://schemas.microsoft.com/office/drawing/2014/main" id="{66AB0986-3D3B-4E65-9B4F-E7FC78E48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606" y="4558198"/>
            <a:ext cx="243204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social media users don’t bother with any </a:t>
            </a:r>
          </a:p>
          <a:p>
            <a:pPr algn="ctr" eaLnBrk="1" hangingPunct="1"/>
            <a:r>
              <a:rPr lang="en-US" altLang="en-US" sz="16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privacy settings.</a:t>
            </a:r>
            <a:endParaRPr lang="en-NZ" altLang="en-US" sz="900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389" name="Picture 4">
            <a:extLst>
              <a:ext uri="{FF2B5EF4-FFF2-40B4-BE49-F238E27FC236}">
                <a16:creationId xmlns:a16="http://schemas.microsoft.com/office/drawing/2014/main" id="{C6C31EDB-2A74-432F-81A0-6F6C770F46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31" y="2926309"/>
            <a:ext cx="677863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6">
            <a:extLst>
              <a:ext uri="{FF2B5EF4-FFF2-40B4-BE49-F238E27FC236}">
                <a16:creationId xmlns:a16="http://schemas.microsoft.com/office/drawing/2014/main" id="{96AD3B8D-7A7D-471A-960E-84966CAE4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2094" y="3942309"/>
            <a:ext cx="18923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300" b="1" dirty="0">
                <a:solidFill>
                  <a:srgbClr val="E15F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a password that is difficult for others to guess.</a:t>
            </a:r>
            <a:endParaRPr lang="en-NZ" altLang="en-US" sz="1300" b="1" dirty="0">
              <a:solidFill>
                <a:srgbClr val="E15F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2" name="TextBox 7">
            <a:extLst>
              <a:ext uri="{FF2B5EF4-FFF2-40B4-BE49-F238E27FC236}">
                <a16:creationId xmlns:a16="http://schemas.microsoft.com/office/drawing/2014/main" id="{E5009D3C-59E3-4528-AF9B-AF6A99992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330" y="4650531"/>
            <a:ext cx="28114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don’t use your pet’s name, your birthday, or 1234.</a:t>
            </a:r>
            <a:endParaRPr lang="en-NZ" altLang="en-US" sz="1400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3" name="TextBox 8">
            <a:extLst>
              <a:ext uri="{FF2B5EF4-FFF2-40B4-BE49-F238E27FC236}">
                <a16:creationId xmlns:a16="http://schemas.microsoft.com/office/drawing/2014/main" id="{A5C51CD0-012A-48BE-86A4-0213B640B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7256" y="3743811"/>
            <a:ext cx="1185863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NZ" altLang="en-US" sz="4700" b="1" dirty="0">
                <a:solidFill>
                  <a:srgbClr val="E15F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75</a:t>
            </a:r>
            <a:r>
              <a:rPr lang="en-NZ" altLang="en-US" sz="3000" b="1" dirty="0">
                <a:solidFill>
                  <a:srgbClr val="E15F5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</p:txBody>
      </p:sp>
      <p:sp>
        <p:nvSpPr>
          <p:cNvPr id="16394" name="TextBox 9">
            <a:extLst>
              <a:ext uri="{FF2B5EF4-FFF2-40B4-BE49-F238E27FC236}">
                <a16:creationId xmlns:a16="http://schemas.microsoft.com/office/drawing/2014/main" id="{12634DCC-80E2-4DA6-9CB8-94CBB7EAB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2384" y="4492246"/>
            <a:ext cx="281146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6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NZ respondents reported there was nothing sensitive stored on their smartphone.</a:t>
            </a:r>
            <a:endParaRPr lang="en-NZ" altLang="en-US" sz="1600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0F9A81-1447-44BD-8855-EA5D73670173}"/>
              </a:ext>
            </a:extLst>
          </p:cNvPr>
          <p:cNvSpPr txBox="1"/>
          <p:nvPr/>
        </p:nvSpPr>
        <p:spPr>
          <a:xfrm>
            <a:off x="731838" y="1534757"/>
            <a:ext cx="7752556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 your privacy settings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conscious and aware of what you post on social media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a strong password and change it regularly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your rights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6B1BFD-51A5-4D43-8C37-38AE43C5C3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3275" y="1052659"/>
            <a:ext cx="7537449" cy="608248"/>
          </a:xfrm>
        </p:spPr>
        <p:txBody>
          <a:bodyPr>
            <a:noAutofit/>
          </a:bodyPr>
          <a:lstStyle/>
          <a:p>
            <a:r>
              <a:rPr lang="en-NZ" sz="2800" dirty="0"/>
              <a:t>What can you do?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1D44F05-698A-4CE8-8C98-F4FA80F28D38}"/>
              </a:ext>
            </a:extLst>
          </p:cNvPr>
          <p:cNvSpPr txBox="1"/>
          <p:nvPr/>
        </p:nvSpPr>
        <p:spPr>
          <a:xfrm>
            <a:off x="690033" y="1660907"/>
            <a:ext cx="8009467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agency directly to try and resolve your concerns with them first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 complaint to our Office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have concerns about your online safety, or you have been subject to a scam, contact </a:t>
            </a:r>
            <a:r>
              <a:rPr lang="en-NZ" dirty="0" err="1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Netsafe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IDCARE, and CERT NZ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1DBECB8C-C608-4F63-8C92-72661F078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669" y="4202751"/>
            <a:ext cx="2257425" cy="994342"/>
          </a:xfrm>
          <a:prstGeom prst="rect">
            <a:avLst/>
          </a:prstGeom>
        </p:spPr>
      </p:pic>
      <p:pic>
        <p:nvPicPr>
          <p:cNvPr id="7" name="Picture 6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8959AC75-1CDC-4166-BF02-F996AF151E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84" y="4314158"/>
            <a:ext cx="2257425" cy="7715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7E8F1B-345B-4238-B164-18236DB5AD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9"/>
          <a:stretch/>
        </p:blipFill>
        <p:spPr>
          <a:xfrm>
            <a:off x="6550818" y="4314158"/>
            <a:ext cx="1990725" cy="77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70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harlesm\Desktop\Survey Results Infographic 1.jpg">
            <a:extLst>
              <a:ext uri="{FF2B5EF4-FFF2-40B4-BE49-F238E27FC236}">
                <a16:creationId xmlns:a16="http://schemas.microsoft.com/office/drawing/2014/main" id="{A391B24E-664C-464F-8043-11CDF5DD3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725"/>
            <a:ext cx="9144000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80593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>
            <a:extLst>
              <a:ext uri="{FF2B5EF4-FFF2-40B4-BE49-F238E27FC236}">
                <a16:creationId xmlns:a16="http://schemas.microsoft.com/office/drawing/2014/main" id="{7E5356CF-C00E-4938-B04A-D8CF45B2B7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238" y="188913"/>
            <a:ext cx="4302125" cy="559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Placeholder 1">
            <a:extLst>
              <a:ext uri="{FF2B5EF4-FFF2-40B4-BE49-F238E27FC236}">
                <a16:creationId xmlns:a16="http://schemas.microsoft.com/office/drawing/2014/main" id="{38A3494A-34D1-4527-AED3-1B134310AEE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5801" y="4608512"/>
            <a:ext cx="7537450" cy="1284287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sz="1600" dirty="0"/>
              <a:t>Access determinations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sz="1600" dirty="0"/>
              <a:t>Compliance notices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altLang="en-US" sz="1600" dirty="0"/>
              <a:t>Mandatory data breach notifications</a:t>
            </a:r>
          </a:p>
        </p:txBody>
      </p:sp>
      <p:pic>
        <p:nvPicPr>
          <p:cNvPr id="43011" name="Picture 2">
            <a:extLst>
              <a:ext uri="{FF2B5EF4-FFF2-40B4-BE49-F238E27FC236}">
                <a16:creationId xmlns:a16="http://schemas.microsoft.com/office/drawing/2014/main" id="{317AD16B-335B-4B54-93E4-7C129DE0BD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29385"/>
            <a:ext cx="6857999" cy="413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0BCEDBFE-5457-4FF4-9C86-1B3451166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785813"/>
            <a:ext cx="8632825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>
            <a:extLst>
              <a:ext uri="{FF2B5EF4-FFF2-40B4-BE49-F238E27FC236}">
                <a16:creationId xmlns:a16="http://schemas.microsoft.com/office/drawing/2014/main" id="{88AF50A4-EFAE-4A23-84F7-3A4517D9A9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1628775"/>
            <a:ext cx="9021762" cy="310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hape 86">
            <a:extLst>
              <a:ext uri="{FF2B5EF4-FFF2-40B4-BE49-F238E27FC236}">
                <a16:creationId xmlns:a16="http://schemas.microsoft.com/office/drawing/2014/main" id="{9F683CA7-7639-4373-A961-3E3477D73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1125538"/>
            <a:ext cx="8377237" cy="2016125"/>
          </a:xfrm>
        </p:spPr>
        <p:txBody>
          <a:bodyPr lIns="91425" tIns="45700" rIns="91425" bIns="45700"/>
          <a:lstStyle/>
          <a:p>
            <a:r>
              <a:rPr lang="en-NZ" altLang="en-US" sz="3200" cap="none">
                <a:ea typeface="Montserrat" pitchFamily="50" charset="0"/>
              </a:rPr>
              <a:t>FOR MORE INFO</a:t>
            </a:r>
            <a:endParaRPr lang="en-US" altLang="en-US" sz="3200" cap="none">
              <a:latin typeface="Montserrat" pitchFamily="50" charset="0"/>
              <a:ea typeface="Montserrat" pitchFamily="50" charset="0"/>
              <a:sym typeface="Montserrat" pitchFamily="50" charset="0"/>
            </a:endParaRPr>
          </a:p>
        </p:txBody>
      </p:sp>
      <p:sp>
        <p:nvSpPr>
          <p:cNvPr id="46083" name="Shape 87">
            <a:extLst>
              <a:ext uri="{FF2B5EF4-FFF2-40B4-BE49-F238E27FC236}">
                <a16:creationId xmlns:a16="http://schemas.microsoft.com/office/drawing/2014/main" id="{9308D721-2150-42EF-BC92-7F38FDB0C3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8" y="3716338"/>
            <a:ext cx="7224712" cy="1633537"/>
          </a:xfrm>
        </p:spPr>
        <p:txBody>
          <a:bodyPr lIns="91425" tIns="45700" rIns="91425" bIns="45700"/>
          <a:lstStyle/>
          <a:p>
            <a:pPr>
              <a:tabLst>
                <a:tab pos="2873375" algn="l"/>
              </a:tabLst>
            </a:pPr>
            <a:r>
              <a:rPr lang="en-NZ" altLang="en-US" b="1"/>
              <a:t>Check out our website:  www.privacy.org.nz.</a:t>
            </a:r>
          </a:p>
          <a:p>
            <a:pPr>
              <a:tabLst>
                <a:tab pos="2873375" algn="l"/>
              </a:tabLst>
            </a:pPr>
            <a:r>
              <a:rPr lang="en-NZ" altLang="en-US" b="1"/>
              <a:t>Find us on Twitter, Facebook, LinkedIn and YouTube</a:t>
            </a:r>
          </a:p>
          <a:p>
            <a:pPr>
              <a:tabLst>
                <a:tab pos="2873375" algn="l"/>
              </a:tabLst>
            </a:pPr>
            <a:r>
              <a:rPr lang="en-NZ" altLang="en-US" b="1"/>
              <a:t>Post a question on AskUs</a:t>
            </a:r>
          </a:p>
          <a:p>
            <a:pPr>
              <a:tabLst>
                <a:tab pos="2873375" algn="l"/>
              </a:tabLst>
            </a:pPr>
            <a:r>
              <a:rPr lang="en-NZ" altLang="en-US" b="1"/>
              <a:t>Or give us a call - 0800 803 909</a:t>
            </a:r>
          </a:p>
        </p:txBody>
      </p:sp>
      <p:pic>
        <p:nvPicPr>
          <p:cNvPr id="46084" name="Shape 88">
            <a:extLst>
              <a:ext uri="{FF2B5EF4-FFF2-40B4-BE49-F238E27FC236}">
                <a16:creationId xmlns:a16="http://schemas.microsoft.com/office/drawing/2014/main" id="{08E505DD-5FA9-4A28-823A-DB3FE88AB7E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6037263"/>
            <a:ext cx="3067050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charlesm\Desktop\Survey Results Infographic 2.jpg">
            <a:extLst>
              <a:ext uri="{FF2B5EF4-FFF2-40B4-BE49-F238E27FC236}">
                <a16:creationId xmlns:a16="http://schemas.microsoft.com/office/drawing/2014/main" id="{FA63BB02-6D38-4931-B75D-D4C4188D2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0888"/>
            <a:ext cx="9144000" cy="477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475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92976E9-78BA-4D32-A88D-9CC23F464E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9233" y="646259"/>
            <a:ext cx="7537449" cy="608248"/>
          </a:xfrm>
        </p:spPr>
        <p:txBody>
          <a:bodyPr>
            <a:normAutofit/>
          </a:bodyPr>
          <a:lstStyle/>
          <a:p>
            <a:r>
              <a:rPr lang="en-NZ" dirty="0"/>
              <a:t>What do we do?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09FD7B-9316-4F37-B326-ED4C597E42E0}"/>
              </a:ext>
            </a:extLst>
          </p:cNvPr>
          <p:cNvSpPr txBox="1"/>
          <p:nvPr/>
        </p:nvSpPr>
        <p:spPr>
          <a:xfrm>
            <a:off x="941918" y="1443841"/>
            <a:ext cx="743796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Investigations and Dispute Resolution team is responsible for investigating alleged breaches of the Privacy Act 1993.</a:t>
            </a:r>
          </a:p>
          <a:p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are a dispute resolution focused agency and help parties come to a resolution.</a:t>
            </a:r>
          </a:p>
          <a:p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 as neutral party.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Gateway to the Human Rights Review Tribunal.</a:t>
            </a:r>
          </a:p>
          <a:p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general guidance to enquiries from members of the public and organisations.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aim: improve privacy awareness and education.</a:t>
            </a:r>
          </a:p>
        </p:txBody>
      </p:sp>
    </p:spTree>
    <p:extLst>
      <p:ext uri="{BB962C8B-B14F-4D97-AF65-F5344CB8AC3E}">
        <p14:creationId xmlns:p14="http://schemas.microsoft.com/office/powerpoint/2010/main" val="387602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504C858-6408-4070-B61C-B6668AFC84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NZ" altLang="en-US" dirty="0"/>
              <a:t>PRIVACY ACT 1993</a:t>
            </a:r>
            <a:endParaRPr lang="en-NZ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FFB570A-7BC6-4731-ACE0-0F30E914B718}"/>
              </a:ext>
            </a:extLst>
          </p:cNvPr>
          <p:cNvSpPr/>
          <p:nvPr/>
        </p:nvSpPr>
        <p:spPr>
          <a:xfrm>
            <a:off x="753533" y="1879600"/>
            <a:ext cx="7196667" cy="3882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Privacy principles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1 - 4: Collection of personal information  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5: Storage and security of personal information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6: An individual’s right to access information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7:  An individual’s right to seek correction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8: An agency’s obligation to ensure information is accurate and up-to-date</a:t>
            </a:r>
          </a:p>
          <a:p>
            <a:pPr lvl="0">
              <a:lnSpc>
                <a:spcPct val="110000"/>
              </a:lnSpc>
              <a:spcBef>
                <a:spcPts val="1000"/>
              </a:spcBef>
            </a:pPr>
            <a:r>
              <a:rPr lang="en-NZ" altLang="en-US" sz="2000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11: Disclosure – when to disclose e.g. when a child is at risk</a:t>
            </a:r>
          </a:p>
        </p:txBody>
      </p:sp>
    </p:spTree>
    <p:extLst>
      <p:ext uri="{BB962C8B-B14F-4D97-AF65-F5344CB8AC3E}">
        <p14:creationId xmlns:p14="http://schemas.microsoft.com/office/powerpoint/2010/main" val="3517151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197448-F230-4CD2-90F9-6ED5624D7F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3833" y="684359"/>
            <a:ext cx="7537449" cy="608248"/>
          </a:xfrm>
        </p:spPr>
        <p:txBody>
          <a:bodyPr/>
          <a:lstStyle/>
          <a:p>
            <a:r>
              <a:rPr lang="en-NZ" dirty="0"/>
              <a:t>Collection: Principles 1 to 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695639-1F73-4BDB-9D21-A4C863D41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092996"/>
            <a:ext cx="4152900" cy="23339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FC3812-D248-4E3E-9245-E629B2436C3A}"/>
              </a:ext>
            </a:extLst>
          </p:cNvPr>
          <p:cNvSpPr txBox="1"/>
          <p:nvPr/>
        </p:nvSpPr>
        <p:spPr>
          <a:xfrm>
            <a:off x="419100" y="1651000"/>
            <a:ext cx="40386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1: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an agency can collect personal information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2: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an agency can collect information from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3: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agencies should tell people when collecting their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4: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agencies should collect information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60823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32DDA6-C95C-4642-A960-C49C5FA334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3533" y="684359"/>
            <a:ext cx="7537449" cy="608248"/>
          </a:xfrm>
        </p:spPr>
        <p:txBody>
          <a:bodyPr/>
          <a:lstStyle/>
          <a:p>
            <a:r>
              <a:rPr lang="en-NZ" dirty="0"/>
              <a:t>Security: Principle 5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8F28E7-7ECF-4D6F-A038-469CC2C076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0979" y="1660907"/>
            <a:ext cx="4060288" cy="271905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562925-B919-4EE8-87F0-AEB543F1830C}"/>
              </a:ext>
            </a:extLst>
          </p:cNvPr>
          <p:cNvSpPr txBox="1"/>
          <p:nvPr/>
        </p:nvSpPr>
        <p:spPr>
          <a:xfrm>
            <a:off x="867833" y="2286000"/>
            <a:ext cx="3069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5:  </a:t>
            </a:r>
            <a:r>
              <a:rPr lang="en-NZ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storage and security of personal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152837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798054-59A3-4E93-9087-45CF03B4E3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1" y="912959"/>
            <a:ext cx="7731124" cy="608248"/>
          </a:xfrm>
        </p:spPr>
        <p:txBody>
          <a:bodyPr>
            <a:normAutofit fontScale="92500"/>
          </a:bodyPr>
          <a:lstStyle/>
          <a:p>
            <a:r>
              <a:rPr lang="en-NZ" sz="3200" dirty="0"/>
              <a:t>Access and Correction: Principles 6 to 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E843CF-3EE9-449B-9188-C03C6E75D4F4}"/>
              </a:ext>
            </a:extLst>
          </p:cNvPr>
          <p:cNvSpPr txBox="1"/>
          <p:nvPr/>
        </p:nvSpPr>
        <p:spPr>
          <a:xfrm>
            <a:off x="320237" y="2034792"/>
            <a:ext cx="40993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altLang="en-US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6</a:t>
            </a:r>
            <a:r>
              <a:rPr lang="en-NZ" altLang="en-US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The individual’s right to access information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altLang="en-US" b="1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Principle 7</a:t>
            </a:r>
            <a:r>
              <a:rPr lang="en-NZ" altLang="en-US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The individual’s right to seek correction</a:t>
            </a:r>
          </a:p>
          <a:p>
            <a:endParaRPr lang="en-NZ" altLang="en-US" dirty="0">
              <a:solidFill>
                <a:srgbClr val="0041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NZ" dirty="0"/>
          </a:p>
        </p:txBody>
      </p:sp>
      <p:pic>
        <p:nvPicPr>
          <p:cNvPr id="6" name="Picture 2" descr="delay">
            <a:extLst>
              <a:ext uri="{FF2B5EF4-FFF2-40B4-BE49-F238E27FC236}">
                <a16:creationId xmlns:a16="http://schemas.microsoft.com/office/drawing/2014/main" id="{8FF9ED96-9366-4920-81C5-3977CFE6F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29260"/>
            <a:ext cx="4404163" cy="271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764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FE49B12-B4F4-480B-9C16-CE4705BC01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3275" y="722459"/>
            <a:ext cx="7537449" cy="608248"/>
          </a:xfrm>
        </p:spPr>
        <p:txBody>
          <a:bodyPr>
            <a:normAutofit/>
          </a:bodyPr>
          <a:lstStyle/>
          <a:p>
            <a:r>
              <a:rPr lang="en-NZ" sz="3200" dirty="0"/>
              <a:t>Accurate before use: </a:t>
            </a:r>
            <a:r>
              <a:rPr lang="en-NZ" sz="2800" dirty="0"/>
              <a:t>Principle</a:t>
            </a:r>
            <a:r>
              <a:rPr lang="en-NZ" sz="3200" dirty="0"/>
              <a:t> 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A4272E-9190-48BD-AA06-47D4527D099B}"/>
              </a:ext>
            </a:extLst>
          </p:cNvPr>
          <p:cNvSpPr txBox="1"/>
          <p:nvPr/>
        </p:nvSpPr>
        <p:spPr>
          <a:xfrm>
            <a:off x="660400" y="1752600"/>
            <a:ext cx="2768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NZ" altLang="en-US" b="1" dirty="0">
                <a:solidFill>
                  <a:srgbClr val="004150"/>
                </a:solidFill>
                <a:latin typeface="Arial" charset="0"/>
                <a:cs typeface="Arial" charset="0"/>
              </a:rPr>
              <a:t>Principle 8: </a:t>
            </a:r>
            <a:r>
              <a:rPr lang="en-NZ" altLang="en-US" dirty="0">
                <a:solidFill>
                  <a:srgbClr val="0041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obligation to ensure information is accurate and up-to-date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en-NZ" altLang="en-US" dirty="0">
              <a:solidFill>
                <a:srgbClr val="004150"/>
              </a:solidFill>
              <a:latin typeface="Arial" charset="0"/>
              <a:cs typeface="Arial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NZ" altLang="en-US" dirty="0">
                <a:solidFill>
                  <a:srgbClr val="004150"/>
                </a:solidFill>
                <a:latin typeface="Arial" charset="0"/>
                <a:cs typeface="Arial" charset="0"/>
              </a:rPr>
              <a:t>The focus is on the steps taken, not the ultimate accuracy of the information.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C733581F-DA40-41C2-9F87-F5459EAA6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060" y="1955579"/>
            <a:ext cx="4890221" cy="334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44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CM1004 Powerpoint FA.potx" id="{0621F713-E15F-4600-AA77-26AC58B97A6E}" vid="{D071BE18-E10E-4E0F-96E4-047EC92B891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2.xml.rels>&#65279;<?xml version="1.0" encoding="utf-8"?><Relationships xmlns="http://schemas.openxmlformats.org/package/2006/relationships"><Relationship Type="http://schemas.openxmlformats.org/officeDocument/2006/relationships/customXmlProps" Target="/customXML/itemProps2.xml" Id="Rd3c4172d526e4b2384ade4b889302c76" /></Relationships>
</file>

<file path=customXML/item2.xml><?xml version="1.0" encoding="utf-8"?>
<metadata xmlns="http://www.objective.com/ecm/document/metadata/01FF6438FFE247FEBE65A199DA65E9C0" version="1.0.0">
  <systemFields>
    <field name="Objective-Id">
      <value order="0">A630049</value>
    </field>
    <field name="Objective-Title">
      <value order="0">2019-04-17 Powerpoint Slides for Senior Net Presentation</value>
    </field>
    <field name="Objective-Description">
      <value order="0"/>
    </field>
    <field name="Objective-CreationStamp">
      <value order="0">2015-04-21T05:40:00Z</value>
    </field>
    <field name="Objective-IsApproved">
      <value order="0">false</value>
    </field>
    <field name="Objective-IsPublished">
      <value order="0">true</value>
    </field>
    <field name="Objective-DatePublished">
      <value order="0">2019-05-07T21:55:05Z</value>
    </field>
    <field name="Objective-ModificationStamp">
      <value order="0">2019-05-07T22:49:36Z</value>
    </field>
    <field name="Objective-Owner">
      <value order="0">Elizabeth Kim</value>
    </field>
    <field name="Objective-Path">
      <value order="0">OPC Global Folder:File Plan:Communications:Speeches and presentations:Speeches and presentations 2018/19:2019-05-09, SeniorNet Federation Symposium [MMcI/EK]</value>
    </field>
    <field name="Objective-Parent">
      <value order="0">2019-05-09, SeniorNet Federation Symposium [MMcI/EK]</value>
    </field>
    <field name="Objective-State">
      <value order="0">Published</value>
    </field>
    <field name="Objective-VersionId">
      <value order="0">vA1010308</value>
    </field>
    <field name="Objective-Version">
      <value order="0">6.0</value>
    </field>
    <field name="Objective-VersionNumber">
      <value order="0">9</value>
    </field>
    <field name="Objective-VersionComment">
      <value order="0"/>
    </field>
    <field name="Objective-FileNumber">
      <value order="0">SPCH/0779</value>
    </field>
    <field name="Objective-Classification">
      <value order="0"/>
    </field>
    <field name="Objective-Caveats">
      <value order="0"/>
    </field>
  </systemFields>
  <catalogues/>
</metadata>
</file>

<file path=customXML/itemProps2.xml><?xml version="1.0" encoding="utf-8"?>
<ds:datastoreItem xmlns:ds="http://schemas.openxmlformats.org/officeDocument/2006/customXml" ds:itemID="{5745109E-2DDF-40CB-AC2B-FF9B10C90820}">
  <ds:schemaRefs>
    <ds:schemaRef ds:uri="http://www.objective.com/ecm/document/metadata/01FF6438FFE247FEBE65A199DA65E9C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2411</TotalTime>
  <Words>721</Words>
  <Application>Microsoft Office PowerPoint</Application>
  <PresentationFormat>On-screen Show (4:3)</PresentationFormat>
  <Paragraphs>98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Montserrat</vt:lpstr>
      <vt:lpstr>Office Theme</vt:lpstr>
      <vt:lpstr>SeniorNet Federation Symposium: Office of the Privacy Commissioner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FOR MORE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 Gibson</dc:creator>
  <cp:lastModifiedBy>Elizabeth Kim</cp:lastModifiedBy>
  <cp:revision>47</cp:revision>
  <cp:lastPrinted>2019-04-29T22:58:11Z</cp:lastPrinted>
  <dcterms:created xsi:type="dcterms:W3CDTF">2015-04-02T03:20:39Z</dcterms:created>
  <dcterms:modified xsi:type="dcterms:W3CDTF">2019-05-07T21:54:58Z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A630049</vt:lpwstr>
  </property>
  <property fmtid="{D5CDD505-2E9C-101B-9397-08002B2CF9AE}" pid="4" name="Objective-Title">
    <vt:lpwstr>2019-04-17 Powerpoint Slides for Senior Net Presentation</vt:lpwstr>
  </property>
  <property fmtid="{D5CDD505-2E9C-101B-9397-08002B2CF9AE}" pid="5" name="Objective-Comment">
    <vt:lpwstr/>
  </property>
  <property fmtid="{D5CDD505-2E9C-101B-9397-08002B2CF9AE}" pid="6" name="Objective-CreationStamp">
    <vt:filetime>2015-04-21T05:40:00Z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2019-05-07T21:55:05Z</vt:filetime>
  </property>
  <property fmtid="{D5CDD505-2E9C-101B-9397-08002B2CF9AE}" pid="10" name="Objective-ModificationStamp">
    <vt:filetime>2019-05-07T22:49:36Z</vt:filetime>
  </property>
  <property fmtid="{D5CDD505-2E9C-101B-9397-08002B2CF9AE}" pid="11" name="Objective-Owner">
    <vt:lpwstr>Elizabeth Kim</vt:lpwstr>
  </property>
  <property fmtid="{D5CDD505-2E9C-101B-9397-08002B2CF9AE}" pid="12" name="Objective-Path">
    <vt:lpwstr>OPC Global Folder:File Plan:Communications:Speeches and presentations:Speeches and presentations 2018/19:2019-05-09, SeniorNet Federation Symposium [MMcI/EK]</vt:lpwstr>
  </property>
  <property fmtid="{D5CDD505-2E9C-101B-9397-08002B2CF9AE}" pid="13" name="Objective-Parent">
    <vt:lpwstr>2019-05-09, SeniorNet Federation Symposium [MMcI/EK]</vt:lpwstr>
  </property>
  <property fmtid="{D5CDD505-2E9C-101B-9397-08002B2CF9AE}" pid="14" name="Objective-State">
    <vt:lpwstr>Published</vt:lpwstr>
  </property>
  <property fmtid="{D5CDD505-2E9C-101B-9397-08002B2CF9AE}" pid="15" name="Objective-Version">
    <vt:lpwstr>6.0</vt:lpwstr>
  </property>
  <property fmtid="{D5CDD505-2E9C-101B-9397-08002B2CF9AE}" pid="16" name="Objective-VersionNumber">
    <vt:r8>9</vt:r8>
  </property>
  <property fmtid="{D5CDD505-2E9C-101B-9397-08002B2CF9AE}" pid="17" name="Objective-VersionComment">
    <vt:lpwstr/>
  </property>
  <property fmtid="{D5CDD505-2E9C-101B-9397-08002B2CF9AE}" pid="18" name="Objective-FileNumber">
    <vt:lpwstr>SPCH/0779</vt:lpwstr>
  </property>
  <property fmtid="{D5CDD505-2E9C-101B-9397-08002B2CF9AE}" pid="19" name="Objective-Classification">
    <vt:lpwstr/>
  </property>
  <property fmtid="{D5CDD505-2E9C-101B-9397-08002B2CF9AE}" pid="20" name="Objective-Caveats">
    <vt:lpwstr/>
  </property>
  <property fmtid="{D5CDD505-2E9C-101B-9397-08002B2CF9AE}" pid="21" name="Objective-Description">
    <vt:lpwstr/>
  </property>
  <property fmtid="{D5CDD505-2E9C-101B-9397-08002B2CF9AE}" pid="22" name="Objective-VersionId">
    <vt:lpwstr>vA1010308</vt:lpwstr>
  </property>
</Properties>
</file>