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304" r:id="rId3"/>
    <p:sldId id="305" r:id="rId4"/>
    <p:sldId id="306" r:id="rId5"/>
    <p:sldId id="307" r:id="rId6"/>
    <p:sldId id="308" r:id="rId7"/>
    <p:sldId id="309" r:id="rId8"/>
    <p:sldId id="310" r:id="rId9"/>
    <p:sldId id="311" r:id="rId10"/>
    <p:sldId id="312" r:id="rId11"/>
    <p:sldId id="302" r:id="rId12"/>
    <p:sldId id="303"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63" autoAdjust="0"/>
    <p:restoredTop sz="93817" autoAdjust="0"/>
  </p:normalViewPr>
  <p:slideViewPr>
    <p:cSldViewPr snapToGrid="0">
      <p:cViewPr varScale="1">
        <p:scale>
          <a:sx n="68" d="100"/>
          <a:sy n="68" d="100"/>
        </p:scale>
        <p:origin x="858" y="54"/>
      </p:cViewPr>
      <p:guideLst/>
    </p:cSldViewPr>
  </p:slideViewPr>
  <p:notesTextViewPr>
    <p:cViewPr>
      <p:scale>
        <a:sx n="1" d="1"/>
        <a:sy n="1" d="1"/>
      </p:scale>
      <p:origin x="0" y="0"/>
    </p:cViewPr>
  </p:notesTextViewPr>
  <p:notesViewPr>
    <p:cSldViewPr snapToGrid="0">
      <p:cViewPr varScale="1">
        <p:scale>
          <a:sx n="87" d="100"/>
          <a:sy n="87" d="100"/>
        </p:scale>
        <p:origin x="3840"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diagrams/_rels/drawing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54A4F6-35C3-44B0-AA07-FD18C9CE2D4A}" type="doc">
      <dgm:prSet loTypeId="urn:microsoft.com/office/officeart/2018/2/layout/IconLabelList" loCatId="icon" qsTypeId="urn:microsoft.com/office/officeart/2005/8/quickstyle/simple1" qsCatId="simple" csTypeId="urn:microsoft.com/office/officeart/2018/5/colors/Iconchunking_neutralbg_colorful2" csCatId="colorful" phldr="1"/>
      <dgm:spPr/>
      <dgm:t>
        <a:bodyPr/>
        <a:lstStyle/>
        <a:p>
          <a:endParaRPr lang="en-US"/>
        </a:p>
      </dgm:t>
    </dgm:pt>
    <dgm:pt modelId="{85B8DBC6-CF43-472A-B1C0-A7B8F34019B7}">
      <dgm:prSet/>
      <dgm:spPr/>
      <dgm:t>
        <a:bodyPr/>
        <a:lstStyle/>
        <a:p>
          <a:pPr>
            <a:lnSpc>
              <a:spcPct val="100000"/>
            </a:lnSpc>
          </a:pPr>
          <a:r>
            <a:rPr lang="en-AU"/>
            <a:t>Lack of members</a:t>
          </a:r>
          <a:endParaRPr lang="en-US"/>
        </a:p>
      </dgm:t>
    </dgm:pt>
    <dgm:pt modelId="{6E4794E2-7F9E-4C30-9DD3-2F2BC6DC041C}" type="parTrans" cxnId="{5096EFEA-7DCC-47FE-88EA-DE58F1E57A9C}">
      <dgm:prSet/>
      <dgm:spPr/>
      <dgm:t>
        <a:bodyPr/>
        <a:lstStyle/>
        <a:p>
          <a:endParaRPr lang="en-US"/>
        </a:p>
      </dgm:t>
    </dgm:pt>
    <dgm:pt modelId="{A365E3B5-DB7A-4369-9760-1BF360D88A70}" type="sibTrans" cxnId="{5096EFEA-7DCC-47FE-88EA-DE58F1E57A9C}">
      <dgm:prSet/>
      <dgm:spPr/>
      <dgm:t>
        <a:bodyPr/>
        <a:lstStyle/>
        <a:p>
          <a:endParaRPr lang="en-US"/>
        </a:p>
      </dgm:t>
    </dgm:pt>
    <dgm:pt modelId="{99BD1CB3-9CAF-435D-ABF2-9B4EE3EE96AC}">
      <dgm:prSet/>
      <dgm:spPr/>
      <dgm:t>
        <a:bodyPr/>
        <a:lstStyle/>
        <a:p>
          <a:pPr>
            <a:lnSpc>
              <a:spcPct val="100000"/>
            </a:lnSpc>
          </a:pPr>
          <a:r>
            <a:rPr lang="en-AU"/>
            <a:t>Lack of Tutors</a:t>
          </a:r>
          <a:endParaRPr lang="en-US"/>
        </a:p>
      </dgm:t>
    </dgm:pt>
    <dgm:pt modelId="{2B8F526A-F9AE-4C38-8627-F571010A4826}" type="parTrans" cxnId="{00D92ECD-8331-46CD-BFA8-C1B56DFE8051}">
      <dgm:prSet/>
      <dgm:spPr/>
      <dgm:t>
        <a:bodyPr/>
        <a:lstStyle/>
        <a:p>
          <a:endParaRPr lang="en-US"/>
        </a:p>
      </dgm:t>
    </dgm:pt>
    <dgm:pt modelId="{D65CF9CB-C6CB-427C-A48F-AE12EBE73747}" type="sibTrans" cxnId="{00D92ECD-8331-46CD-BFA8-C1B56DFE8051}">
      <dgm:prSet/>
      <dgm:spPr/>
      <dgm:t>
        <a:bodyPr/>
        <a:lstStyle/>
        <a:p>
          <a:endParaRPr lang="en-US"/>
        </a:p>
      </dgm:t>
    </dgm:pt>
    <dgm:pt modelId="{8F5A8114-C539-48B2-9EAA-14266110633E}">
      <dgm:prSet/>
      <dgm:spPr/>
      <dgm:t>
        <a:bodyPr/>
        <a:lstStyle/>
        <a:p>
          <a:pPr>
            <a:lnSpc>
              <a:spcPct val="100000"/>
            </a:lnSpc>
          </a:pPr>
          <a:r>
            <a:rPr lang="en-AU"/>
            <a:t>Course Notes - not current</a:t>
          </a:r>
          <a:endParaRPr lang="en-US"/>
        </a:p>
      </dgm:t>
    </dgm:pt>
    <dgm:pt modelId="{CE506438-69CE-4D94-9717-F919F78AFC10}" type="parTrans" cxnId="{78C52EFE-B083-4589-AB4A-C6ABBFF0BA37}">
      <dgm:prSet/>
      <dgm:spPr/>
      <dgm:t>
        <a:bodyPr/>
        <a:lstStyle/>
        <a:p>
          <a:endParaRPr lang="en-US"/>
        </a:p>
      </dgm:t>
    </dgm:pt>
    <dgm:pt modelId="{D795AD2A-CF02-44AA-8AF3-4600C96E8FCD}" type="sibTrans" cxnId="{78C52EFE-B083-4589-AB4A-C6ABBFF0BA37}">
      <dgm:prSet/>
      <dgm:spPr/>
      <dgm:t>
        <a:bodyPr/>
        <a:lstStyle/>
        <a:p>
          <a:endParaRPr lang="en-US"/>
        </a:p>
      </dgm:t>
    </dgm:pt>
    <dgm:pt modelId="{16595E04-F19B-4FB0-8CD5-06B488BC9E03}" type="pres">
      <dgm:prSet presAssocID="{5B54A4F6-35C3-44B0-AA07-FD18C9CE2D4A}" presName="root" presStyleCnt="0">
        <dgm:presLayoutVars>
          <dgm:dir/>
          <dgm:resizeHandles val="exact"/>
        </dgm:presLayoutVars>
      </dgm:prSet>
      <dgm:spPr/>
    </dgm:pt>
    <dgm:pt modelId="{E57E29AE-A216-4215-B03F-7DF42185D1FC}" type="pres">
      <dgm:prSet presAssocID="{85B8DBC6-CF43-472A-B1C0-A7B8F34019B7}" presName="compNode" presStyleCnt="0"/>
      <dgm:spPr/>
    </dgm:pt>
    <dgm:pt modelId="{F1A91E5D-48B7-4E56-AD05-CE34D5EC53C2}" type="pres">
      <dgm:prSet presAssocID="{85B8DBC6-CF43-472A-B1C0-A7B8F34019B7}"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eam"/>
        </a:ext>
      </dgm:extLst>
    </dgm:pt>
    <dgm:pt modelId="{9F314445-292A-4D46-A15C-4D31D83D9523}" type="pres">
      <dgm:prSet presAssocID="{85B8DBC6-CF43-472A-B1C0-A7B8F34019B7}" presName="spaceRect" presStyleCnt="0"/>
      <dgm:spPr/>
    </dgm:pt>
    <dgm:pt modelId="{4A691CCE-14DB-4D94-82D3-F526765150B7}" type="pres">
      <dgm:prSet presAssocID="{85B8DBC6-CF43-472A-B1C0-A7B8F34019B7}" presName="textRect" presStyleLbl="revTx" presStyleIdx="0" presStyleCnt="3">
        <dgm:presLayoutVars>
          <dgm:chMax val="1"/>
          <dgm:chPref val="1"/>
        </dgm:presLayoutVars>
      </dgm:prSet>
      <dgm:spPr/>
    </dgm:pt>
    <dgm:pt modelId="{75C6746D-B3A9-4CCD-B888-10765EFCF6A4}" type="pres">
      <dgm:prSet presAssocID="{A365E3B5-DB7A-4369-9760-1BF360D88A70}" presName="sibTrans" presStyleCnt="0"/>
      <dgm:spPr/>
    </dgm:pt>
    <dgm:pt modelId="{9302850B-4B84-44A8-B3F0-40613B5CBAC0}" type="pres">
      <dgm:prSet presAssocID="{99BD1CB3-9CAF-435D-ABF2-9B4EE3EE96AC}" presName="compNode" presStyleCnt="0"/>
      <dgm:spPr/>
    </dgm:pt>
    <dgm:pt modelId="{461ED2FE-8DDD-4127-A7D5-3AF6B164DBB3}" type="pres">
      <dgm:prSet presAssocID="{99BD1CB3-9CAF-435D-ABF2-9B4EE3EE96AC}"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ad Face with No Fill"/>
        </a:ext>
      </dgm:extLst>
    </dgm:pt>
    <dgm:pt modelId="{533FDC80-4985-47FF-8230-0C627EA89039}" type="pres">
      <dgm:prSet presAssocID="{99BD1CB3-9CAF-435D-ABF2-9B4EE3EE96AC}" presName="spaceRect" presStyleCnt="0"/>
      <dgm:spPr/>
    </dgm:pt>
    <dgm:pt modelId="{5BB03DC6-B99A-4CDC-8A06-51D50DB9F5BF}" type="pres">
      <dgm:prSet presAssocID="{99BD1CB3-9CAF-435D-ABF2-9B4EE3EE96AC}" presName="textRect" presStyleLbl="revTx" presStyleIdx="1" presStyleCnt="3">
        <dgm:presLayoutVars>
          <dgm:chMax val="1"/>
          <dgm:chPref val="1"/>
        </dgm:presLayoutVars>
      </dgm:prSet>
      <dgm:spPr/>
    </dgm:pt>
    <dgm:pt modelId="{196BB78C-AE6B-4DEA-ADF2-18A499D03D49}" type="pres">
      <dgm:prSet presAssocID="{D65CF9CB-C6CB-427C-A48F-AE12EBE73747}" presName="sibTrans" presStyleCnt="0"/>
      <dgm:spPr/>
    </dgm:pt>
    <dgm:pt modelId="{F4D9F689-E38C-4DB7-AFBF-11A1250A51AA}" type="pres">
      <dgm:prSet presAssocID="{8F5A8114-C539-48B2-9EAA-14266110633E}" presName="compNode" presStyleCnt="0"/>
      <dgm:spPr/>
    </dgm:pt>
    <dgm:pt modelId="{4FB3B137-13A0-4241-95E2-772545E3DCAB}" type="pres">
      <dgm:prSet presAssocID="{8F5A8114-C539-48B2-9EAA-14266110633E}"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losed Book"/>
        </a:ext>
      </dgm:extLst>
    </dgm:pt>
    <dgm:pt modelId="{BE71AC51-27F4-4315-81D0-671116E8104B}" type="pres">
      <dgm:prSet presAssocID="{8F5A8114-C539-48B2-9EAA-14266110633E}" presName="spaceRect" presStyleCnt="0"/>
      <dgm:spPr/>
    </dgm:pt>
    <dgm:pt modelId="{50EF4C2B-E4DB-4886-B02D-B62D1451F13D}" type="pres">
      <dgm:prSet presAssocID="{8F5A8114-C539-48B2-9EAA-14266110633E}" presName="textRect" presStyleLbl="revTx" presStyleIdx="2" presStyleCnt="3">
        <dgm:presLayoutVars>
          <dgm:chMax val="1"/>
          <dgm:chPref val="1"/>
        </dgm:presLayoutVars>
      </dgm:prSet>
      <dgm:spPr/>
    </dgm:pt>
  </dgm:ptLst>
  <dgm:cxnLst>
    <dgm:cxn modelId="{5A161107-0536-4764-85CF-35F358C83F7C}" type="presOf" srcId="{8F5A8114-C539-48B2-9EAA-14266110633E}" destId="{50EF4C2B-E4DB-4886-B02D-B62D1451F13D}" srcOrd="0" destOrd="0" presId="urn:microsoft.com/office/officeart/2018/2/layout/IconLabelList"/>
    <dgm:cxn modelId="{F4AABF3F-8FAE-4692-84A3-1316EF0877F8}" type="presOf" srcId="{5B54A4F6-35C3-44B0-AA07-FD18C9CE2D4A}" destId="{16595E04-F19B-4FB0-8CD5-06B488BC9E03}" srcOrd="0" destOrd="0" presId="urn:microsoft.com/office/officeart/2018/2/layout/IconLabelList"/>
    <dgm:cxn modelId="{4988DF58-2E2B-4EDC-AADC-64C4BBC44897}" type="presOf" srcId="{99BD1CB3-9CAF-435D-ABF2-9B4EE3EE96AC}" destId="{5BB03DC6-B99A-4CDC-8A06-51D50DB9F5BF}" srcOrd="0" destOrd="0" presId="urn:microsoft.com/office/officeart/2018/2/layout/IconLabelList"/>
    <dgm:cxn modelId="{6A06597E-0850-4380-B83D-C21A7A3AD605}" type="presOf" srcId="{85B8DBC6-CF43-472A-B1C0-A7B8F34019B7}" destId="{4A691CCE-14DB-4D94-82D3-F526765150B7}" srcOrd="0" destOrd="0" presId="urn:microsoft.com/office/officeart/2018/2/layout/IconLabelList"/>
    <dgm:cxn modelId="{00D92ECD-8331-46CD-BFA8-C1B56DFE8051}" srcId="{5B54A4F6-35C3-44B0-AA07-FD18C9CE2D4A}" destId="{99BD1CB3-9CAF-435D-ABF2-9B4EE3EE96AC}" srcOrd="1" destOrd="0" parTransId="{2B8F526A-F9AE-4C38-8627-F571010A4826}" sibTransId="{D65CF9CB-C6CB-427C-A48F-AE12EBE73747}"/>
    <dgm:cxn modelId="{5096EFEA-7DCC-47FE-88EA-DE58F1E57A9C}" srcId="{5B54A4F6-35C3-44B0-AA07-FD18C9CE2D4A}" destId="{85B8DBC6-CF43-472A-B1C0-A7B8F34019B7}" srcOrd="0" destOrd="0" parTransId="{6E4794E2-7F9E-4C30-9DD3-2F2BC6DC041C}" sibTransId="{A365E3B5-DB7A-4369-9760-1BF360D88A70}"/>
    <dgm:cxn modelId="{78C52EFE-B083-4589-AB4A-C6ABBFF0BA37}" srcId="{5B54A4F6-35C3-44B0-AA07-FD18C9CE2D4A}" destId="{8F5A8114-C539-48B2-9EAA-14266110633E}" srcOrd="2" destOrd="0" parTransId="{CE506438-69CE-4D94-9717-F919F78AFC10}" sibTransId="{D795AD2A-CF02-44AA-8AF3-4600C96E8FCD}"/>
    <dgm:cxn modelId="{80AF7B84-ADD5-49E8-BBDA-05F8C418F127}" type="presParOf" srcId="{16595E04-F19B-4FB0-8CD5-06B488BC9E03}" destId="{E57E29AE-A216-4215-B03F-7DF42185D1FC}" srcOrd="0" destOrd="0" presId="urn:microsoft.com/office/officeart/2018/2/layout/IconLabelList"/>
    <dgm:cxn modelId="{D1C694CB-D7D2-40D2-9B8D-98CEE7DB6047}" type="presParOf" srcId="{E57E29AE-A216-4215-B03F-7DF42185D1FC}" destId="{F1A91E5D-48B7-4E56-AD05-CE34D5EC53C2}" srcOrd="0" destOrd="0" presId="urn:microsoft.com/office/officeart/2018/2/layout/IconLabelList"/>
    <dgm:cxn modelId="{482B9E9B-6737-4B31-A050-3BD5F4E0BECB}" type="presParOf" srcId="{E57E29AE-A216-4215-B03F-7DF42185D1FC}" destId="{9F314445-292A-4D46-A15C-4D31D83D9523}" srcOrd="1" destOrd="0" presId="urn:microsoft.com/office/officeart/2018/2/layout/IconLabelList"/>
    <dgm:cxn modelId="{D6453332-2DE3-4DCB-AD31-E27BE23574AC}" type="presParOf" srcId="{E57E29AE-A216-4215-B03F-7DF42185D1FC}" destId="{4A691CCE-14DB-4D94-82D3-F526765150B7}" srcOrd="2" destOrd="0" presId="urn:microsoft.com/office/officeart/2018/2/layout/IconLabelList"/>
    <dgm:cxn modelId="{970E9CA0-C172-4B86-A5A5-2D9FA8116DE8}" type="presParOf" srcId="{16595E04-F19B-4FB0-8CD5-06B488BC9E03}" destId="{75C6746D-B3A9-4CCD-B888-10765EFCF6A4}" srcOrd="1" destOrd="0" presId="urn:microsoft.com/office/officeart/2018/2/layout/IconLabelList"/>
    <dgm:cxn modelId="{20AA5F7A-CD5C-4F87-90CB-3AF1A5BD32CF}" type="presParOf" srcId="{16595E04-F19B-4FB0-8CD5-06B488BC9E03}" destId="{9302850B-4B84-44A8-B3F0-40613B5CBAC0}" srcOrd="2" destOrd="0" presId="urn:microsoft.com/office/officeart/2018/2/layout/IconLabelList"/>
    <dgm:cxn modelId="{92A17398-B7EC-4D79-B6AA-78E85215B9DB}" type="presParOf" srcId="{9302850B-4B84-44A8-B3F0-40613B5CBAC0}" destId="{461ED2FE-8DDD-4127-A7D5-3AF6B164DBB3}" srcOrd="0" destOrd="0" presId="urn:microsoft.com/office/officeart/2018/2/layout/IconLabelList"/>
    <dgm:cxn modelId="{09C781BF-B272-4942-AA23-16DEF5997771}" type="presParOf" srcId="{9302850B-4B84-44A8-B3F0-40613B5CBAC0}" destId="{533FDC80-4985-47FF-8230-0C627EA89039}" srcOrd="1" destOrd="0" presId="urn:microsoft.com/office/officeart/2018/2/layout/IconLabelList"/>
    <dgm:cxn modelId="{8CD91EFE-0519-4D08-9637-9FF0DF34A26E}" type="presParOf" srcId="{9302850B-4B84-44A8-B3F0-40613B5CBAC0}" destId="{5BB03DC6-B99A-4CDC-8A06-51D50DB9F5BF}" srcOrd="2" destOrd="0" presId="urn:microsoft.com/office/officeart/2018/2/layout/IconLabelList"/>
    <dgm:cxn modelId="{61DCA03D-7698-404E-9D9D-4F1F763AD1B3}" type="presParOf" srcId="{16595E04-F19B-4FB0-8CD5-06B488BC9E03}" destId="{196BB78C-AE6B-4DEA-ADF2-18A499D03D49}" srcOrd="3" destOrd="0" presId="urn:microsoft.com/office/officeart/2018/2/layout/IconLabelList"/>
    <dgm:cxn modelId="{D674DD95-046D-4C1A-9425-526C13870DBC}" type="presParOf" srcId="{16595E04-F19B-4FB0-8CD5-06B488BC9E03}" destId="{F4D9F689-E38C-4DB7-AFBF-11A1250A51AA}" srcOrd="4" destOrd="0" presId="urn:microsoft.com/office/officeart/2018/2/layout/IconLabelList"/>
    <dgm:cxn modelId="{FC6F78A8-AA07-4F80-A1CE-914340BE4EA4}" type="presParOf" srcId="{F4D9F689-E38C-4DB7-AFBF-11A1250A51AA}" destId="{4FB3B137-13A0-4241-95E2-772545E3DCAB}" srcOrd="0" destOrd="0" presId="urn:microsoft.com/office/officeart/2018/2/layout/IconLabelList"/>
    <dgm:cxn modelId="{B118FE66-488C-40E4-9E61-F14AC591AB0F}" type="presParOf" srcId="{F4D9F689-E38C-4DB7-AFBF-11A1250A51AA}" destId="{BE71AC51-27F4-4315-81D0-671116E8104B}" srcOrd="1" destOrd="0" presId="urn:microsoft.com/office/officeart/2018/2/layout/IconLabelList"/>
    <dgm:cxn modelId="{A0DFC838-3555-4984-B585-2F2D0C6F07B4}" type="presParOf" srcId="{F4D9F689-E38C-4DB7-AFBF-11A1250A51AA}" destId="{50EF4C2B-E4DB-4886-B02D-B62D1451F13D}"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A91E5D-48B7-4E56-AD05-CE34D5EC53C2}">
      <dsp:nvSpPr>
        <dsp:cNvPr id="0" name=""/>
        <dsp:cNvSpPr/>
      </dsp:nvSpPr>
      <dsp:spPr>
        <a:xfrm>
          <a:off x="1106831" y="631258"/>
          <a:ext cx="1281951" cy="128195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A691CCE-14DB-4D94-82D3-F526765150B7}">
      <dsp:nvSpPr>
        <dsp:cNvPr id="0" name=""/>
        <dsp:cNvSpPr/>
      </dsp:nvSpPr>
      <dsp:spPr>
        <a:xfrm>
          <a:off x="323416" y="2266586"/>
          <a:ext cx="2848781"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pPr>
          <a:r>
            <a:rPr lang="en-AU" sz="2300" kern="1200"/>
            <a:t>Lack of members</a:t>
          </a:r>
          <a:endParaRPr lang="en-US" sz="2300" kern="1200"/>
        </a:p>
      </dsp:txBody>
      <dsp:txXfrm>
        <a:off x="323416" y="2266586"/>
        <a:ext cx="2848781" cy="720000"/>
      </dsp:txXfrm>
    </dsp:sp>
    <dsp:sp modelId="{461ED2FE-8DDD-4127-A7D5-3AF6B164DBB3}">
      <dsp:nvSpPr>
        <dsp:cNvPr id="0" name=""/>
        <dsp:cNvSpPr/>
      </dsp:nvSpPr>
      <dsp:spPr>
        <a:xfrm>
          <a:off x="4454150" y="631258"/>
          <a:ext cx="1281951" cy="128195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BB03DC6-B99A-4CDC-8A06-51D50DB9F5BF}">
      <dsp:nvSpPr>
        <dsp:cNvPr id="0" name=""/>
        <dsp:cNvSpPr/>
      </dsp:nvSpPr>
      <dsp:spPr>
        <a:xfrm>
          <a:off x="3670735" y="2266586"/>
          <a:ext cx="2848781"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pPr>
          <a:r>
            <a:rPr lang="en-AU" sz="2300" kern="1200"/>
            <a:t>Lack of Tutors</a:t>
          </a:r>
          <a:endParaRPr lang="en-US" sz="2300" kern="1200"/>
        </a:p>
      </dsp:txBody>
      <dsp:txXfrm>
        <a:off x="3670735" y="2266586"/>
        <a:ext cx="2848781" cy="720000"/>
      </dsp:txXfrm>
    </dsp:sp>
    <dsp:sp modelId="{4FB3B137-13A0-4241-95E2-772545E3DCAB}">
      <dsp:nvSpPr>
        <dsp:cNvPr id="0" name=""/>
        <dsp:cNvSpPr/>
      </dsp:nvSpPr>
      <dsp:spPr>
        <a:xfrm>
          <a:off x="7801468" y="631258"/>
          <a:ext cx="1281951" cy="128195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0EF4C2B-E4DB-4886-B02D-B62D1451F13D}">
      <dsp:nvSpPr>
        <dsp:cNvPr id="0" name=""/>
        <dsp:cNvSpPr/>
      </dsp:nvSpPr>
      <dsp:spPr>
        <a:xfrm>
          <a:off x="7018053" y="2266586"/>
          <a:ext cx="2848781"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pPr>
          <a:r>
            <a:rPr lang="en-AU" sz="2300" kern="1200"/>
            <a:t>Course Notes - not current</a:t>
          </a:r>
          <a:endParaRPr lang="en-US" sz="2300" kern="1200"/>
        </a:p>
      </dsp:txBody>
      <dsp:txXfrm>
        <a:off x="7018053" y="2266586"/>
        <a:ext cx="2848781" cy="720000"/>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1EC822-C14F-4A7F-B657-824B47ADE3FD}" type="datetimeFigureOut">
              <a:rPr lang="en-AU" smtClean="0"/>
              <a:t>23/06/2019</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610F50-98B1-4D0B-B7F7-88F0BD88B341}" type="slidenum">
              <a:rPr lang="en-AU" smtClean="0"/>
              <a:t>‹#›</a:t>
            </a:fld>
            <a:endParaRPr lang="en-AU"/>
          </a:p>
        </p:txBody>
      </p:sp>
    </p:spTree>
    <p:extLst>
      <p:ext uri="{BB962C8B-B14F-4D97-AF65-F5344CB8AC3E}">
        <p14:creationId xmlns:p14="http://schemas.microsoft.com/office/powerpoint/2010/main" val="39638934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Z"/>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Z"/>
          </a:p>
        </p:txBody>
      </p:sp>
      <p:pic>
        <p:nvPicPr>
          <p:cNvPr id="7" name="Picture 6"/>
          <p:cNvPicPr/>
          <p:nvPr userDrawn="1"/>
        </p:nvPicPr>
        <p:blipFill>
          <a:blip r:embed="rId2" cstate="print">
            <a:extLst>
              <a:ext uri="{28A0092B-C50C-407E-A947-70E740481C1C}">
                <a14:useLocalDpi xmlns:a14="http://schemas.microsoft.com/office/drawing/2010/main" val="0"/>
              </a:ext>
            </a:extLst>
          </a:blip>
          <a:stretch>
            <a:fillRect/>
          </a:stretch>
        </p:blipFill>
        <p:spPr>
          <a:xfrm>
            <a:off x="10956185" y="6332962"/>
            <a:ext cx="1015365" cy="321945"/>
          </a:xfrm>
          <a:prstGeom prst="rect">
            <a:avLst/>
          </a:prstGeom>
        </p:spPr>
      </p:pic>
      <p:pic>
        <p:nvPicPr>
          <p:cNvPr id="8" name="Picture 7"/>
          <p:cNvPicPr/>
          <p:nvPr userDrawn="1"/>
        </p:nvPicPr>
        <p:blipFill>
          <a:blip r:embed="rId3" cstate="print">
            <a:extLst>
              <a:ext uri="{28A0092B-C50C-407E-A947-70E740481C1C}">
                <a14:useLocalDpi xmlns:a14="http://schemas.microsoft.com/office/drawing/2010/main" val="0"/>
              </a:ext>
            </a:extLst>
          </a:blip>
          <a:stretch>
            <a:fillRect/>
          </a:stretch>
        </p:blipFill>
        <p:spPr>
          <a:xfrm>
            <a:off x="281834" y="5817977"/>
            <a:ext cx="1688465" cy="836930"/>
          </a:xfrm>
          <a:prstGeom prst="rect">
            <a:avLst/>
          </a:prstGeom>
        </p:spPr>
      </p:pic>
    </p:spTree>
    <p:extLst>
      <p:ext uri="{BB962C8B-B14F-4D97-AF65-F5344CB8AC3E}">
        <p14:creationId xmlns:p14="http://schemas.microsoft.com/office/powerpoint/2010/main" val="33434990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79376D45-EEDF-466D-B725-C6405DCAA194}" type="datetimeFigureOut">
              <a:rPr lang="en-NZ" smtClean="0"/>
              <a:t>23/06/2019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9DA854E-39B9-4F86-BAB7-4116298986C2}" type="slidenum">
              <a:rPr lang="en-NZ" smtClean="0"/>
              <a:t>‹#›</a:t>
            </a:fld>
            <a:endParaRPr lang="en-NZ"/>
          </a:p>
        </p:txBody>
      </p:sp>
    </p:spTree>
    <p:extLst>
      <p:ext uri="{BB962C8B-B14F-4D97-AF65-F5344CB8AC3E}">
        <p14:creationId xmlns:p14="http://schemas.microsoft.com/office/powerpoint/2010/main" val="26742786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79376D45-EEDF-466D-B725-C6405DCAA194}" type="datetimeFigureOut">
              <a:rPr lang="en-NZ" smtClean="0"/>
              <a:t>23/06/2019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9DA854E-39B9-4F86-BAB7-4116298986C2}" type="slidenum">
              <a:rPr lang="en-NZ" smtClean="0"/>
              <a:t>‹#›</a:t>
            </a:fld>
            <a:endParaRPr lang="en-NZ"/>
          </a:p>
        </p:txBody>
      </p:sp>
    </p:spTree>
    <p:extLst>
      <p:ext uri="{BB962C8B-B14F-4D97-AF65-F5344CB8AC3E}">
        <p14:creationId xmlns:p14="http://schemas.microsoft.com/office/powerpoint/2010/main" val="55660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pic>
        <p:nvPicPr>
          <p:cNvPr id="4" name="Picture 3">
            <a:extLst>
              <a:ext uri="{FF2B5EF4-FFF2-40B4-BE49-F238E27FC236}">
                <a16:creationId xmlns:a16="http://schemas.microsoft.com/office/drawing/2014/main" id="{DC5C3D23-3202-42DF-98BB-981F48B39973}"/>
              </a:ext>
            </a:extLst>
          </p:cNvPr>
          <p:cNvPicPr>
            <a:picLocks noChangeAspect="1"/>
          </p:cNvPicPr>
          <p:nvPr userDrawn="1"/>
        </p:nvPicPr>
        <p:blipFill>
          <a:blip r:embed="rId2"/>
          <a:stretch>
            <a:fillRect/>
          </a:stretch>
        </p:blipFill>
        <p:spPr>
          <a:xfrm>
            <a:off x="332077" y="5754846"/>
            <a:ext cx="1688465" cy="844233"/>
          </a:xfrm>
          <a:prstGeom prst="rect">
            <a:avLst/>
          </a:prstGeom>
        </p:spPr>
      </p:pic>
    </p:spTree>
    <p:extLst>
      <p:ext uri="{BB962C8B-B14F-4D97-AF65-F5344CB8AC3E}">
        <p14:creationId xmlns:p14="http://schemas.microsoft.com/office/powerpoint/2010/main" val="42152124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Z"/>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7" name="Picture 6"/>
          <p:cNvPicPr/>
          <p:nvPr userDrawn="1"/>
        </p:nvPicPr>
        <p:blipFill>
          <a:blip r:embed="rId2" cstate="print">
            <a:extLst>
              <a:ext uri="{28A0092B-C50C-407E-A947-70E740481C1C}">
                <a14:useLocalDpi xmlns:a14="http://schemas.microsoft.com/office/drawing/2010/main" val="0"/>
              </a:ext>
            </a:extLst>
          </a:blip>
          <a:stretch>
            <a:fillRect/>
          </a:stretch>
        </p:blipFill>
        <p:spPr>
          <a:xfrm>
            <a:off x="10956185" y="6332962"/>
            <a:ext cx="1015365" cy="321945"/>
          </a:xfrm>
          <a:prstGeom prst="rect">
            <a:avLst/>
          </a:prstGeom>
        </p:spPr>
      </p:pic>
      <p:pic>
        <p:nvPicPr>
          <p:cNvPr id="8" name="Picture 7"/>
          <p:cNvPicPr/>
          <p:nvPr userDrawn="1"/>
        </p:nvPicPr>
        <p:blipFill>
          <a:blip r:embed="rId3" cstate="print">
            <a:extLst>
              <a:ext uri="{28A0092B-C50C-407E-A947-70E740481C1C}">
                <a14:useLocalDpi xmlns:a14="http://schemas.microsoft.com/office/drawing/2010/main" val="0"/>
              </a:ext>
            </a:extLst>
          </a:blip>
          <a:stretch>
            <a:fillRect/>
          </a:stretch>
        </p:blipFill>
        <p:spPr>
          <a:xfrm>
            <a:off x="281834" y="5817977"/>
            <a:ext cx="1688465" cy="836930"/>
          </a:xfrm>
          <a:prstGeom prst="rect">
            <a:avLst/>
          </a:prstGeom>
        </p:spPr>
      </p:pic>
    </p:spTree>
    <p:extLst>
      <p:ext uri="{BB962C8B-B14F-4D97-AF65-F5344CB8AC3E}">
        <p14:creationId xmlns:p14="http://schemas.microsoft.com/office/powerpoint/2010/main" val="33524635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pic>
        <p:nvPicPr>
          <p:cNvPr id="8" name="Picture 7"/>
          <p:cNvPicPr/>
          <p:nvPr userDrawn="1"/>
        </p:nvPicPr>
        <p:blipFill>
          <a:blip r:embed="rId2" cstate="print">
            <a:extLst>
              <a:ext uri="{28A0092B-C50C-407E-A947-70E740481C1C}">
                <a14:useLocalDpi xmlns:a14="http://schemas.microsoft.com/office/drawing/2010/main" val="0"/>
              </a:ext>
            </a:extLst>
          </a:blip>
          <a:stretch>
            <a:fillRect/>
          </a:stretch>
        </p:blipFill>
        <p:spPr>
          <a:xfrm>
            <a:off x="10956185" y="6332962"/>
            <a:ext cx="1015365" cy="321945"/>
          </a:xfrm>
          <a:prstGeom prst="rect">
            <a:avLst/>
          </a:prstGeom>
        </p:spPr>
      </p:pic>
      <p:pic>
        <p:nvPicPr>
          <p:cNvPr id="9" name="Picture 8"/>
          <p:cNvPicPr/>
          <p:nvPr userDrawn="1"/>
        </p:nvPicPr>
        <p:blipFill>
          <a:blip r:embed="rId3" cstate="print">
            <a:extLst>
              <a:ext uri="{28A0092B-C50C-407E-A947-70E740481C1C}">
                <a14:useLocalDpi xmlns:a14="http://schemas.microsoft.com/office/drawing/2010/main" val="0"/>
              </a:ext>
            </a:extLst>
          </a:blip>
          <a:stretch>
            <a:fillRect/>
          </a:stretch>
        </p:blipFill>
        <p:spPr>
          <a:xfrm>
            <a:off x="281834" y="5817977"/>
            <a:ext cx="1688465" cy="836930"/>
          </a:xfrm>
          <a:prstGeom prst="rect">
            <a:avLst/>
          </a:prstGeom>
        </p:spPr>
      </p:pic>
    </p:spTree>
    <p:extLst>
      <p:ext uri="{BB962C8B-B14F-4D97-AF65-F5344CB8AC3E}">
        <p14:creationId xmlns:p14="http://schemas.microsoft.com/office/powerpoint/2010/main" val="2914855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NZ"/>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p:cNvSpPr>
            <a:spLocks noGrp="1"/>
          </p:cNvSpPr>
          <p:nvPr>
            <p:ph type="dt" sz="half" idx="10"/>
          </p:nvPr>
        </p:nvSpPr>
        <p:spPr/>
        <p:txBody>
          <a:bodyPr/>
          <a:lstStyle/>
          <a:p>
            <a:fld id="{79376D45-EEDF-466D-B725-C6405DCAA194}" type="datetimeFigureOut">
              <a:rPr lang="en-NZ" smtClean="0"/>
              <a:t>23/06/2019</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39DA854E-39B9-4F86-BAB7-4116298986C2}" type="slidenum">
              <a:rPr lang="en-NZ" smtClean="0"/>
              <a:t>‹#›</a:t>
            </a:fld>
            <a:endParaRPr lang="en-NZ"/>
          </a:p>
        </p:txBody>
      </p:sp>
    </p:spTree>
    <p:extLst>
      <p:ext uri="{BB962C8B-B14F-4D97-AF65-F5344CB8AC3E}">
        <p14:creationId xmlns:p14="http://schemas.microsoft.com/office/powerpoint/2010/main" val="4204702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Date Placeholder 2"/>
          <p:cNvSpPr>
            <a:spLocks noGrp="1"/>
          </p:cNvSpPr>
          <p:nvPr>
            <p:ph type="dt" sz="half" idx="10"/>
          </p:nvPr>
        </p:nvSpPr>
        <p:spPr/>
        <p:txBody>
          <a:bodyPr/>
          <a:lstStyle/>
          <a:p>
            <a:fld id="{79376D45-EEDF-466D-B725-C6405DCAA194}" type="datetimeFigureOut">
              <a:rPr lang="en-NZ" smtClean="0"/>
              <a:t>23/06/2019</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39DA854E-39B9-4F86-BAB7-4116298986C2}" type="slidenum">
              <a:rPr lang="en-NZ" smtClean="0"/>
              <a:t>‹#›</a:t>
            </a:fld>
            <a:endParaRPr lang="en-NZ"/>
          </a:p>
        </p:txBody>
      </p:sp>
    </p:spTree>
    <p:extLst>
      <p:ext uri="{BB962C8B-B14F-4D97-AF65-F5344CB8AC3E}">
        <p14:creationId xmlns:p14="http://schemas.microsoft.com/office/powerpoint/2010/main" val="3018913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376D45-EEDF-466D-B725-C6405DCAA194}" type="datetimeFigureOut">
              <a:rPr lang="en-NZ" smtClean="0"/>
              <a:t>23/06/2019</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39DA854E-39B9-4F86-BAB7-4116298986C2}" type="slidenum">
              <a:rPr lang="en-NZ" smtClean="0"/>
              <a:t>‹#›</a:t>
            </a:fld>
            <a:endParaRPr lang="en-NZ"/>
          </a:p>
        </p:txBody>
      </p:sp>
    </p:spTree>
    <p:extLst>
      <p:ext uri="{BB962C8B-B14F-4D97-AF65-F5344CB8AC3E}">
        <p14:creationId xmlns:p14="http://schemas.microsoft.com/office/powerpoint/2010/main" val="152663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9376D45-EEDF-466D-B725-C6405DCAA194}" type="datetimeFigureOut">
              <a:rPr lang="en-NZ" smtClean="0"/>
              <a:t>23/06/2019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9DA854E-39B9-4F86-BAB7-4116298986C2}" type="slidenum">
              <a:rPr lang="en-NZ" smtClean="0"/>
              <a:t>‹#›</a:t>
            </a:fld>
            <a:endParaRPr lang="en-NZ"/>
          </a:p>
        </p:txBody>
      </p:sp>
    </p:spTree>
    <p:extLst>
      <p:ext uri="{BB962C8B-B14F-4D97-AF65-F5344CB8AC3E}">
        <p14:creationId xmlns:p14="http://schemas.microsoft.com/office/powerpoint/2010/main" val="3027793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9376D45-EEDF-466D-B725-C6405DCAA194}" type="datetimeFigureOut">
              <a:rPr lang="en-NZ" smtClean="0"/>
              <a:t>23/06/2019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9DA854E-39B9-4F86-BAB7-4116298986C2}" type="slidenum">
              <a:rPr lang="en-NZ" smtClean="0"/>
              <a:t>‹#›</a:t>
            </a:fld>
            <a:endParaRPr lang="en-NZ"/>
          </a:p>
        </p:txBody>
      </p:sp>
    </p:spTree>
    <p:extLst>
      <p:ext uri="{BB962C8B-B14F-4D97-AF65-F5344CB8AC3E}">
        <p14:creationId xmlns:p14="http://schemas.microsoft.com/office/powerpoint/2010/main" val="42218110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Z"/>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376D45-EEDF-466D-B725-C6405DCAA194}" type="datetimeFigureOut">
              <a:rPr lang="en-NZ" smtClean="0"/>
              <a:t>23/06/2019</a:t>
            </a:fld>
            <a:endParaRPr lang="en-NZ"/>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DA854E-39B9-4F86-BAB7-4116298986C2}" type="slidenum">
              <a:rPr lang="en-NZ" smtClean="0"/>
              <a:t>‹#›</a:t>
            </a:fld>
            <a:endParaRPr lang="en-NZ"/>
          </a:p>
        </p:txBody>
      </p:sp>
    </p:spTree>
    <p:extLst>
      <p:ext uri="{BB962C8B-B14F-4D97-AF65-F5344CB8AC3E}">
        <p14:creationId xmlns:p14="http://schemas.microsoft.com/office/powerpoint/2010/main" val="4356830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6.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www.beehive.govt.nz/portfolio/labour-led-government-2017-2020/education" TargetMode="External"/><Relationship Id="rId3" Type="http://schemas.openxmlformats.org/officeDocument/2006/relationships/hyperlink" Target="http://www.superseniors.msd.govt.nz/" TargetMode="External"/><Relationship Id="rId7" Type="http://schemas.openxmlformats.org/officeDocument/2006/relationships/hyperlink" Target="https://www.beehive.govt.nz/portfolio/labour-led-government-2017-2020/seniors" TargetMode="External"/><Relationship Id="rId2" Type="http://schemas.openxmlformats.org/officeDocument/2006/relationships/hyperlink" Target="https://www.beehive.govt.nz/release/better-later-life%E2%80%99-consultation-launched" TargetMode="External"/><Relationship Id="rId1" Type="http://schemas.openxmlformats.org/officeDocument/2006/relationships/slideLayout" Target="../slideLayouts/slideLayout2.xml"/><Relationship Id="rId6" Type="http://schemas.openxmlformats.org/officeDocument/2006/relationships/hyperlink" Target="https://www.beehive.govt.nz/portfolio/labour-led-government-2017-2020/internal-affairs" TargetMode="External"/><Relationship Id="rId5" Type="http://schemas.openxmlformats.org/officeDocument/2006/relationships/hyperlink" Target="https://www.beehive.govt.nz/portfolio/labour-led-government-2017-2020/children" TargetMode="Externa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superseniors.msd.govt.nz/about-superseniors/office-for-seniors/index.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privacy.org.nz/further-resources/online-privacy-training-free/" TargetMode="External"/><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hyperlink" Target="https://www.privacy.org.nz/" TargetMode="Externa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hyperlink" Target="https://www.cert.govt.nz/businesses-and-individuals/" TargetMode="External"/><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hyperlink" Target="https://www.otago.ac.nz/physio/research/otago664880.html" TargetMode="External"/><Relationship Id="rId2" Type="http://schemas.openxmlformats.org/officeDocument/2006/relationships/hyperlink" Target="https://scholar.google.com/citations?user=sRK9K_oAAAAJ&amp;hl=en" TargetMode="Externa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hyperlink" Target="http://www.massey.ac.nz/massey/expertise/profile.cfm?stref=076230" TargetMode="Externa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vodafone.co.nz/tv/vodafonetv/" TargetMode="External"/><Relationship Id="rId2" Type="http://schemas.openxmlformats.org/officeDocument/2006/relationships/hyperlink" Target="https://www.vodafone.co.nz/tv/" TargetMode="Externa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ww.seniornetnelson.org.nz/"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3045368" y="2043663"/>
            <a:ext cx="6105194" cy="2031055"/>
          </a:xfrm>
        </p:spPr>
        <p:txBody>
          <a:bodyPr>
            <a:normAutofit fontScale="90000"/>
          </a:bodyPr>
          <a:lstStyle/>
          <a:p>
            <a:r>
              <a:rPr lang="en-NZ" dirty="0">
                <a:solidFill>
                  <a:srgbClr val="FFFFFF"/>
                </a:solidFill>
                <a:latin typeface="+mn-lt"/>
              </a:rPr>
              <a:t>The Federation of NZ SeniorNet Societies</a:t>
            </a:r>
          </a:p>
        </p:txBody>
      </p:sp>
      <p:sp>
        <p:nvSpPr>
          <p:cNvPr id="3" name="Subtitle 2"/>
          <p:cNvSpPr>
            <a:spLocks noGrp="1"/>
          </p:cNvSpPr>
          <p:nvPr>
            <p:ph type="subTitle" idx="1"/>
          </p:nvPr>
        </p:nvSpPr>
        <p:spPr>
          <a:xfrm>
            <a:off x="3043403" y="4382950"/>
            <a:ext cx="6105194" cy="1183082"/>
          </a:xfrm>
        </p:spPr>
        <p:txBody>
          <a:bodyPr>
            <a:normAutofit fontScale="55000" lnSpcReduction="20000"/>
          </a:bodyPr>
          <a:lstStyle/>
          <a:p>
            <a:r>
              <a:rPr lang="en-US" sz="5800" dirty="0">
                <a:solidFill>
                  <a:srgbClr val="FFFFFF"/>
                </a:solidFill>
                <a:ea typeface="+mj-ea"/>
                <a:cs typeface="+mj-cs"/>
              </a:rPr>
              <a:t>AGM and Symposium </a:t>
            </a:r>
          </a:p>
          <a:p>
            <a:r>
              <a:rPr lang="en-US" sz="5800" dirty="0">
                <a:solidFill>
                  <a:srgbClr val="FFFFFF"/>
                </a:solidFill>
                <a:ea typeface="+mj-ea"/>
                <a:cs typeface="+mj-cs"/>
              </a:rPr>
              <a:t>Palmerston North May 8-9 2019</a:t>
            </a:r>
            <a:endParaRPr lang="en-NZ" dirty="0">
              <a:solidFill>
                <a:srgbClr val="FFFFFF"/>
              </a:solidFill>
            </a:endParaRPr>
          </a:p>
        </p:txBody>
      </p:sp>
      <p:pic>
        <p:nvPicPr>
          <p:cNvPr id="6" name="Picture 5">
            <a:extLst>
              <a:ext uri="{FF2B5EF4-FFF2-40B4-BE49-F238E27FC236}">
                <a16:creationId xmlns:a16="http://schemas.microsoft.com/office/drawing/2014/main" id="{544B2CD5-6AE8-4606-B67F-ADB99808589D}"/>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40000" contrast="-40000"/>
                    </a14:imgEffect>
                  </a14:imgLayer>
                </a14:imgProps>
              </a:ext>
            </a:extLst>
          </a:blip>
          <a:stretch>
            <a:fillRect/>
          </a:stretch>
        </p:blipFill>
        <p:spPr>
          <a:xfrm>
            <a:off x="12412910" y="1996254"/>
            <a:ext cx="1157796" cy="18558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descr="SeniorNet - Learning centers for older adult computer users">
            <a:extLst>
              <a:ext uri="{FF2B5EF4-FFF2-40B4-BE49-F238E27FC236}">
                <a16:creationId xmlns:a16="http://schemas.microsoft.com/office/drawing/2014/main" id="{DCCFE10D-0B33-4335-B8CE-1EA4D213376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0453" y="427176"/>
            <a:ext cx="3810000" cy="2047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9529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13094C0C-D35B-4755-B9CC-1A90345DBFB8}"/>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192"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37F39152-D53D-4D72-9F95-88CD77EF35A3}"/>
              </a:ext>
            </a:extLst>
          </p:cNvPr>
          <p:cNvSpPr>
            <a:spLocks noGrp="1"/>
          </p:cNvSpPr>
          <p:nvPr>
            <p:ph type="title"/>
          </p:nvPr>
        </p:nvSpPr>
        <p:spPr>
          <a:xfrm>
            <a:off x="8022021" y="3231931"/>
            <a:ext cx="3852041" cy="1834056"/>
          </a:xfrm>
        </p:spPr>
        <p:txBody>
          <a:bodyPr vert="horz" lIns="91440" tIns="45720" rIns="91440" bIns="45720" rtlCol="0" anchor="b">
            <a:normAutofit/>
          </a:bodyPr>
          <a:lstStyle/>
          <a:p>
            <a:pPr algn="ctr"/>
            <a:r>
              <a:rPr lang="en-US" sz="4000"/>
              <a:t>Forum – Keeping relevant</a:t>
            </a:r>
          </a:p>
        </p:txBody>
      </p:sp>
      <p:sp>
        <p:nvSpPr>
          <p:cNvPr id="3" name="Content Placeholder 2">
            <a:extLst>
              <a:ext uri="{FF2B5EF4-FFF2-40B4-BE49-F238E27FC236}">
                <a16:creationId xmlns:a16="http://schemas.microsoft.com/office/drawing/2014/main" id="{2A151EF9-CD77-4B30-8514-7A6C791DEB0D}"/>
              </a:ext>
            </a:extLst>
          </p:cNvPr>
          <p:cNvSpPr>
            <a:spLocks noGrp="1"/>
          </p:cNvSpPr>
          <p:nvPr>
            <p:ph idx="1"/>
          </p:nvPr>
        </p:nvSpPr>
        <p:spPr>
          <a:xfrm>
            <a:off x="7782910" y="5242675"/>
            <a:ext cx="4330262" cy="683284"/>
          </a:xfrm>
        </p:spPr>
        <p:txBody>
          <a:bodyPr vert="horz" lIns="91440" tIns="45720" rIns="91440" bIns="45720" rtlCol="0">
            <a:normAutofit/>
          </a:bodyPr>
          <a:lstStyle/>
          <a:p>
            <a:pPr marL="0" indent="0" algn="ctr">
              <a:buNone/>
            </a:pPr>
            <a:r>
              <a:rPr lang="en-US" sz="2000"/>
              <a:t>Input from everyone</a:t>
            </a:r>
          </a:p>
        </p:txBody>
      </p:sp>
      <p:cxnSp>
        <p:nvCxnSpPr>
          <p:cNvPr id="193" name="Straight Connector 192">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40568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A6688-C4B2-48A0-A767-7F22A2FD74C8}"/>
              </a:ext>
            </a:extLst>
          </p:cNvPr>
          <p:cNvSpPr>
            <a:spLocks noGrp="1"/>
          </p:cNvSpPr>
          <p:nvPr>
            <p:ph type="title"/>
          </p:nvPr>
        </p:nvSpPr>
        <p:spPr>
          <a:xfrm>
            <a:off x="870204" y="606564"/>
            <a:ext cx="10451592" cy="1325563"/>
          </a:xfrm>
        </p:spPr>
        <p:txBody>
          <a:bodyPr anchor="ctr">
            <a:normAutofit/>
          </a:bodyPr>
          <a:lstStyle/>
          <a:p>
            <a:r>
              <a:rPr lang="en-AU"/>
              <a:t>Biggest issues</a:t>
            </a:r>
          </a:p>
        </p:txBody>
      </p:sp>
      <p:graphicFrame>
        <p:nvGraphicFramePr>
          <p:cNvPr id="5" name="Content Placeholder 2">
            <a:extLst>
              <a:ext uri="{FF2B5EF4-FFF2-40B4-BE49-F238E27FC236}">
                <a16:creationId xmlns:a16="http://schemas.microsoft.com/office/drawing/2014/main" id="{932F8AF0-A566-4BFC-99B3-DFE185372AFF}"/>
              </a:ext>
            </a:extLst>
          </p:cNvPr>
          <p:cNvGraphicFramePr>
            <a:graphicFrameLocks noGrp="1"/>
          </p:cNvGraphicFramePr>
          <p:nvPr>
            <p:ph idx="1"/>
          </p:nvPr>
        </p:nvGraphicFramePr>
        <p:xfrm>
          <a:off x="1000874" y="2385390"/>
          <a:ext cx="10190252" cy="36178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591730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18F60-F4ED-44F2-B17D-921557480040}"/>
              </a:ext>
            </a:extLst>
          </p:cNvPr>
          <p:cNvSpPr>
            <a:spLocks noGrp="1"/>
          </p:cNvSpPr>
          <p:nvPr>
            <p:ph type="title"/>
          </p:nvPr>
        </p:nvSpPr>
        <p:spPr>
          <a:xfrm>
            <a:off x="1571811" y="1573586"/>
            <a:ext cx="9122584" cy="1325563"/>
          </a:xfrm>
        </p:spPr>
        <p:txBody>
          <a:bodyPr>
            <a:normAutofit/>
          </a:bodyPr>
          <a:lstStyle/>
          <a:p>
            <a:r>
              <a:rPr lang="en-AU"/>
              <a:t>Resources – not current</a:t>
            </a:r>
          </a:p>
        </p:txBody>
      </p:sp>
      <p:sp>
        <p:nvSpPr>
          <p:cNvPr id="20" name="Content Placeholder 2">
            <a:extLst>
              <a:ext uri="{FF2B5EF4-FFF2-40B4-BE49-F238E27FC236}">
                <a16:creationId xmlns:a16="http://schemas.microsoft.com/office/drawing/2014/main" id="{FF66F178-80F1-46EB-B347-4B6FE7B3742A}"/>
              </a:ext>
            </a:extLst>
          </p:cNvPr>
          <p:cNvSpPr>
            <a:spLocks noGrp="1"/>
          </p:cNvSpPr>
          <p:nvPr>
            <p:ph idx="1"/>
          </p:nvPr>
        </p:nvSpPr>
        <p:spPr>
          <a:xfrm>
            <a:off x="1571811" y="3060016"/>
            <a:ext cx="6066118" cy="3214660"/>
          </a:xfrm>
        </p:spPr>
        <p:txBody>
          <a:bodyPr>
            <a:normAutofit/>
          </a:bodyPr>
          <a:lstStyle/>
          <a:p>
            <a:pPr marL="0" indent="0">
              <a:buNone/>
            </a:pPr>
            <a:r>
              <a:rPr lang="en-AU" sz="2400" dirty="0"/>
              <a:t>Almost impossible to remain current given the speed of change, the notes were current at the time they were produced.</a:t>
            </a:r>
          </a:p>
          <a:p>
            <a:r>
              <a:rPr lang="en-AU" sz="2400" dirty="0"/>
              <a:t>Additional learning resources</a:t>
            </a:r>
          </a:p>
          <a:p>
            <a:pPr lvl="1"/>
            <a:r>
              <a:rPr lang="en-AU" dirty="0"/>
              <a:t>Google (Word or pdf)</a:t>
            </a:r>
          </a:p>
          <a:p>
            <a:pPr lvl="1"/>
            <a:r>
              <a:rPr lang="en-AU" dirty="0"/>
              <a:t>YouTube videos</a:t>
            </a:r>
            <a:br>
              <a:rPr lang="en-AU" dirty="0"/>
            </a:br>
            <a:r>
              <a:rPr lang="en-AU" dirty="0"/>
              <a:t>Learn Technology Together (win/win)</a:t>
            </a:r>
            <a:br>
              <a:rPr lang="en-AU" dirty="0"/>
            </a:br>
            <a:r>
              <a:rPr lang="en-AU" dirty="0"/>
              <a:t>Update your notes</a:t>
            </a:r>
          </a:p>
        </p:txBody>
      </p:sp>
      <p:pic>
        <p:nvPicPr>
          <p:cNvPr id="19" name="Graphic 6" descr="Stopwatch">
            <a:extLst>
              <a:ext uri="{FF2B5EF4-FFF2-40B4-BE49-F238E27FC236}">
                <a16:creationId xmlns:a16="http://schemas.microsoft.com/office/drawing/2014/main" id="{3169DBD5-26B4-492B-8F34-08361143DBC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325899" y="3191551"/>
            <a:ext cx="2194559" cy="2194559"/>
          </a:xfrm>
          <a:prstGeom prst="rect">
            <a:avLst/>
          </a:prstGeom>
        </p:spPr>
      </p:pic>
    </p:spTree>
    <p:extLst>
      <p:ext uri="{BB962C8B-B14F-4D97-AF65-F5344CB8AC3E}">
        <p14:creationId xmlns:p14="http://schemas.microsoft.com/office/powerpoint/2010/main" val="4493544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3F61E0-33F3-4A04-8CAA-E606CEB11394}"/>
              </a:ext>
            </a:extLst>
          </p:cNvPr>
          <p:cNvSpPr>
            <a:spLocks noGrp="1"/>
          </p:cNvSpPr>
          <p:nvPr>
            <p:ph type="title"/>
          </p:nvPr>
        </p:nvSpPr>
        <p:spPr>
          <a:xfrm>
            <a:off x="1136427" y="627564"/>
            <a:ext cx="8207269" cy="1325563"/>
          </a:xfrm>
        </p:spPr>
        <p:txBody>
          <a:bodyPr>
            <a:normAutofit/>
          </a:bodyPr>
          <a:lstStyle/>
          <a:p>
            <a:r>
              <a:rPr lang="en-AU" dirty="0"/>
              <a:t>Minister for Seniors – Tracy Martin</a:t>
            </a:r>
          </a:p>
        </p:txBody>
      </p:sp>
      <p:sp>
        <p:nvSpPr>
          <p:cNvPr id="3" name="Content Placeholder 2">
            <a:extLst>
              <a:ext uri="{FF2B5EF4-FFF2-40B4-BE49-F238E27FC236}">
                <a16:creationId xmlns:a16="http://schemas.microsoft.com/office/drawing/2014/main" id="{5E581663-23A9-4E15-96CD-BA0519CF1139}"/>
              </a:ext>
            </a:extLst>
          </p:cNvPr>
          <p:cNvSpPr>
            <a:spLocks noGrp="1"/>
          </p:cNvSpPr>
          <p:nvPr>
            <p:ph idx="1"/>
          </p:nvPr>
        </p:nvSpPr>
        <p:spPr>
          <a:xfrm>
            <a:off x="1136429" y="1953127"/>
            <a:ext cx="7503074" cy="4277309"/>
          </a:xfrm>
        </p:spPr>
        <p:txBody>
          <a:bodyPr anchor="ctr">
            <a:normAutofit/>
          </a:bodyPr>
          <a:lstStyle/>
          <a:p>
            <a:pPr marL="0" indent="0">
              <a:buNone/>
            </a:pPr>
            <a:r>
              <a:rPr lang="en-US" sz="3200" b="1" dirty="0">
                <a:hlinkClick r:id="rId2"/>
              </a:rPr>
              <a:t>Better Later Life’ consultation launched</a:t>
            </a:r>
            <a:endParaRPr lang="en-US" sz="3200" b="1" dirty="0"/>
          </a:p>
          <a:p>
            <a:pPr marL="0" indent="0">
              <a:buNone/>
            </a:pPr>
            <a:r>
              <a:rPr lang="en-US" sz="3200" dirty="0"/>
              <a:t>The Government has developed a new strategy to shape the policies needed to help older New Zealanders live well. </a:t>
            </a:r>
          </a:p>
          <a:p>
            <a:pPr marL="0" indent="0">
              <a:buNone/>
            </a:pPr>
            <a:r>
              <a:rPr lang="en-US" sz="3200" dirty="0"/>
              <a:t>A copy of the draft strategy is available online, along with details on how to provide feedback at the </a:t>
            </a:r>
            <a:r>
              <a:rPr lang="en-US" sz="3200" dirty="0" err="1"/>
              <a:t>SuperSeniors</a:t>
            </a:r>
            <a:r>
              <a:rPr lang="en-US" sz="3200" dirty="0"/>
              <a:t> website: </a:t>
            </a:r>
            <a:r>
              <a:rPr lang="en-US" sz="3200" dirty="0">
                <a:hlinkClick r:id="rId3"/>
              </a:rPr>
              <a:t>www.superseniors.msd.govt.nz</a:t>
            </a:r>
            <a:endParaRPr lang="en-US" sz="3200" dirty="0"/>
          </a:p>
        </p:txBody>
      </p:sp>
      <p:sp>
        <p:nvSpPr>
          <p:cNvPr id="21" name="Rectangle 17">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rgbClr val="897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rgbClr val="CE61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F1DFC5E-F6A8-4D23-A3FC-28B6D01E2544}"/>
              </a:ext>
            </a:extLst>
          </p:cNvPr>
          <p:cNvPicPr>
            <a:picLocks noChangeAspect="1"/>
          </p:cNvPicPr>
          <p:nvPr/>
        </p:nvPicPr>
        <p:blipFill rotWithShape="1">
          <a:blip r:embed="rId4">
            <a:alphaModFix/>
          </a:blip>
          <a:srcRect l="4053" r="6307" b="4"/>
          <a:stretch/>
        </p:blipFill>
        <p:spPr>
          <a:xfrm>
            <a:off x="9030743" y="2474254"/>
            <a:ext cx="1912560" cy="1909489"/>
          </a:xfrm>
          <a:custGeom>
            <a:avLst/>
            <a:gdLst>
              <a:gd name="connsiteX0" fmla="*/ 3028805 w 6057610"/>
              <a:gd name="connsiteY0" fmla="*/ 0 h 6057610"/>
              <a:gd name="connsiteX1" fmla="*/ 6057610 w 6057610"/>
              <a:gd name="connsiteY1" fmla="*/ 3028805 h 6057610"/>
              <a:gd name="connsiteX2" fmla="*/ 3028805 w 6057610"/>
              <a:gd name="connsiteY2" fmla="*/ 6057610 h 6057610"/>
              <a:gd name="connsiteX3" fmla="*/ 0 w 6057610"/>
              <a:gd name="connsiteY3" fmla="*/ 3028805 h 6057610"/>
              <a:gd name="connsiteX4" fmla="*/ 3028805 w 6057610"/>
              <a:gd name="connsiteY4" fmla="*/ 0 h 6057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7610" h="6057610">
                <a:moveTo>
                  <a:pt x="3028805" y="0"/>
                </a:moveTo>
                <a:cubicBezTo>
                  <a:pt x="4701568" y="0"/>
                  <a:pt x="6057610" y="1356042"/>
                  <a:pt x="6057610" y="3028805"/>
                </a:cubicBezTo>
                <a:cubicBezTo>
                  <a:pt x="6057610" y="4701568"/>
                  <a:pt x="4701568" y="6057610"/>
                  <a:pt x="3028805" y="6057610"/>
                </a:cubicBezTo>
                <a:cubicBezTo>
                  <a:pt x="1356042" y="6057610"/>
                  <a:pt x="0" y="4701568"/>
                  <a:pt x="0" y="3028805"/>
                </a:cubicBezTo>
                <a:cubicBezTo>
                  <a:pt x="0" y="1356042"/>
                  <a:pt x="1356042" y="0"/>
                  <a:pt x="3028805" y="0"/>
                </a:cubicBezTo>
                <a:close/>
              </a:path>
            </a:pathLst>
          </a:custGeom>
          <a:effectLst>
            <a:softEdge rad="0"/>
          </a:effectLst>
        </p:spPr>
      </p:pic>
      <p:sp>
        <p:nvSpPr>
          <p:cNvPr id="5" name="TextBox 4">
            <a:extLst>
              <a:ext uri="{FF2B5EF4-FFF2-40B4-BE49-F238E27FC236}">
                <a16:creationId xmlns:a16="http://schemas.microsoft.com/office/drawing/2014/main" id="{BB4D6E37-B2FB-4B0E-84D2-688ED765671D}"/>
              </a:ext>
            </a:extLst>
          </p:cNvPr>
          <p:cNvSpPr txBox="1"/>
          <p:nvPr/>
        </p:nvSpPr>
        <p:spPr>
          <a:xfrm>
            <a:off x="8639503" y="4939878"/>
            <a:ext cx="3009670" cy="1477328"/>
          </a:xfrm>
          <a:prstGeom prst="rect">
            <a:avLst/>
          </a:prstGeom>
          <a:noFill/>
        </p:spPr>
        <p:txBody>
          <a:bodyPr wrap="none" rtlCol="0">
            <a:spAutoFit/>
          </a:bodyPr>
          <a:lstStyle/>
          <a:p>
            <a:r>
              <a:rPr lang="en-AU" b="1" dirty="0">
                <a:solidFill>
                  <a:schemeClr val="accent6">
                    <a:lumMod val="60000"/>
                    <a:lumOff val="40000"/>
                  </a:schemeClr>
                </a:solidFill>
              </a:rPr>
              <a:t>Portfolios</a:t>
            </a:r>
          </a:p>
          <a:p>
            <a:r>
              <a:rPr lang="en-AU" dirty="0">
                <a:solidFill>
                  <a:schemeClr val="accent6">
                    <a:lumMod val="60000"/>
                    <a:lumOff val="40000"/>
                  </a:schemeClr>
                </a:solidFill>
                <a:hlinkClick r:id="rId5">
                  <a:extLst>
                    <a:ext uri="{A12FA001-AC4F-418D-AE19-62706E023703}">
                      <ahyp:hlinkClr xmlns:ahyp="http://schemas.microsoft.com/office/drawing/2018/hyperlinkcolor" val="tx"/>
                    </a:ext>
                  </a:extLst>
                </a:hlinkClick>
              </a:rPr>
              <a:t>Children</a:t>
            </a:r>
            <a:r>
              <a:rPr lang="en-AU" dirty="0">
                <a:solidFill>
                  <a:schemeClr val="accent6">
                    <a:lumMod val="60000"/>
                    <a:lumOff val="40000"/>
                  </a:schemeClr>
                </a:solidFill>
              </a:rPr>
              <a:t> - Minister</a:t>
            </a:r>
          </a:p>
          <a:p>
            <a:r>
              <a:rPr lang="en-AU" dirty="0">
                <a:solidFill>
                  <a:schemeClr val="accent6">
                    <a:lumMod val="60000"/>
                    <a:lumOff val="40000"/>
                  </a:schemeClr>
                </a:solidFill>
                <a:hlinkClick r:id="rId6">
                  <a:extLst>
                    <a:ext uri="{A12FA001-AC4F-418D-AE19-62706E023703}">
                      <ahyp:hlinkClr xmlns:ahyp="http://schemas.microsoft.com/office/drawing/2018/hyperlinkcolor" val="tx"/>
                    </a:ext>
                  </a:extLst>
                </a:hlinkClick>
              </a:rPr>
              <a:t>Internal Affairs</a:t>
            </a:r>
            <a:r>
              <a:rPr lang="en-AU" dirty="0">
                <a:solidFill>
                  <a:schemeClr val="accent6">
                    <a:lumMod val="60000"/>
                    <a:lumOff val="40000"/>
                  </a:schemeClr>
                </a:solidFill>
              </a:rPr>
              <a:t> - Minister</a:t>
            </a:r>
          </a:p>
          <a:p>
            <a:r>
              <a:rPr lang="en-AU" dirty="0">
                <a:solidFill>
                  <a:schemeClr val="accent6">
                    <a:lumMod val="60000"/>
                    <a:lumOff val="40000"/>
                  </a:schemeClr>
                </a:solidFill>
                <a:hlinkClick r:id="rId7">
                  <a:extLst>
                    <a:ext uri="{A12FA001-AC4F-418D-AE19-62706E023703}">
                      <ahyp:hlinkClr xmlns:ahyp="http://schemas.microsoft.com/office/drawing/2018/hyperlinkcolor" val="tx"/>
                    </a:ext>
                  </a:extLst>
                </a:hlinkClick>
              </a:rPr>
              <a:t>Seniors</a:t>
            </a:r>
            <a:r>
              <a:rPr lang="en-AU" dirty="0">
                <a:solidFill>
                  <a:schemeClr val="accent6">
                    <a:lumMod val="60000"/>
                    <a:lumOff val="40000"/>
                  </a:schemeClr>
                </a:solidFill>
              </a:rPr>
              <a:t> - Minister</a:t>
            </a:r>
          </a:p>
          <a:p>
            <a:r>
              <a:rPr lang="en-AU" dirty="0">
                <a:solidFill>
                  <a:schemeClr val="accent6">
                    <a:lumMod val="60000"/>
                    <a:lumOff val="40000"/>
                  </a:schemeClr>
                </a:solidFill>
                <a:hlinkClick r:id="rId8">
                  <a:extLst>
                    <a:ext uri="{A12FA001-AC4F-418D-AE19-62706E023703}">
                      <ahyp:hlinkClr xmlns:ahyp="http://schemas.microsoft.com/office/drawing/2018/hyperlinkcolor" val="tx"/>
                    </a:ext>
                  </a:extLst>
                </a:hlinkClick>
              </a:rPr>
              <a:t>Education</a:t>
            </a:r>
            <a:r>
              <a:rPr lang="en-AU" dirty="0">
                <a:solidFill>
                  <a:schemeClr val="accent6">
                    <a:lumMod val="60000"/>
                    <a:lumOff val="40000"/>
                  </a:schemeClr>
                </a:solidFill>
              </a:rPr>
              <a:t> - Associate Minister</a:t>
            </a:r>
          </a:p>
        </p:txBody>
      </p:sp>
    </p:spTree>
    <p:extLst>
      <p:ext uri="{BB962C8B-B14F-4D97-AF65-F5344CB8AC3E}">
        <p14:creationId xmlns:p14="http://schemas.microsoft.com/office/powerpoint/2010/main" val="1853505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02DEA-0C77-49BA-BBAB-D844235E4A0F}"/>
              </a:ext>
            </a:extLst>
          </p:cNvPr>
          <p:cNvSpPr>
            <a:spLocks noGrp="1"/>
          </p:cNvSpPr>
          <p:nvPr>
            <p:ph type="title"/>
          </p:nvPr>
        </p:nvSpPr>
        <p:spPr>
          <a:xfrm>
            <a:off x="1136428" y="627564"/>
            <a:ext cx="7474172" cy="1325563"/>
          </a:xfrm>
        </p:spPr>
        <p:txBody>
          <a:bodyPr>
            <a:normAutofit/>
          </a:bodyPr>
          <a:lstStyle/>
          <a:p>
            <a:r>
              <a:rPr lang="en-NZ" b="1" i="1"/>
              <a:t>The Positive Ageing Strategy</a:t>
            </a:r>
            <a:endParaRPr lang="en-AU" dirty="0"/>
          </a:p>
        </p:txBody>
      </p:sp>
      <p:sp>
        <p:nvSpPr>
          <p:cNvPr id="3" name="Content Placeholder 2">
            <a:extLst>
              <a:ext uri="{FF2B5EF4-FFF2-40B4-BE49-F238E27FC236}">
                <a16:creationId xmlns:a16="http://schemas.microsoft.com/office/drawing/2014/main" id="{E4B06E96-3966-410C-B026-0146E1DC6E47}"/>
              </a:ext>
            </a:extLst>
          </p:cNvPr>
          <p:cNvSpPr>
            <a:spLocks noGrp="1"/>
          </p:cNvSpPr>
          <p:nvPr>
            <p:ph idx="1"/>
          </p:nvPr>
        </p:nvSpPr>
        <p:spPr>
          <a:xfrm>
            <a:off x="1136429" y="2278173"/>
            <a:ext cx="7576647" cy="3952263"/>
          </a:xfrm>
        </p:spPr>
        <p:txBody>
          <a:bodyPr anchor="ctr">
            <a:normAutofit fontScale="92500" lnSpcReduction="10000"/>
          </a:bodyPr>
          <a:lstStyle/>
          <a:p>
            <a:pPr marL="0" indent="0">
              <a:buNone/>
            </a:pPr>
            <a:r>
              <a:rPr lang="en-NZ" sz="2400" dirty="0"/>
              <a:t>The strategy promotes a society where people can age positively and where older people are highly valued and recognised as an integral part of families and communities.</a:t>
            </a:r>
            <a:endParaRPr lang="en-AU" sz="2400" dirty="0"/>
          </a:p>
          <a:p>
            <a:pPr marL="0" indent="0">
              <a:buNone/>
            </a:pPr>
            <a:r>
              <a:rPr lang="en-NZ" sz="2400" dirty="0"/>
              <a:t>Positive ageing reflects the attitudes and experiences older people have about themselves and how younger generations view the process of ageing.</a:t>
            </a:r>
            <a:endParaRPr lang="en-AU" sz="2400" dirty="0"/>
          </a:p>
          <a:p>
            <a:pPr marL="0" indent="0">
              <a:buNone/>
            </a:pPr>
            <a:r>
              <a:rPr lang="en-NZ" sz="2400" dirty="0"/>
              <a:t>It takes into account the health, financial security, independence, self-fulfilment, personal safety and living environment of older New Zealanders.</a:t>
            </a:r>
            <a:endParaRPr lang="en-AU" sz="2400" dirty="0"/>
          </a:p>
          <a:p>
            <a:pPr marL="0" indent="0">
              <a:buNone/>
            </a:pPr>
            <a:r>
              <a:rPr lang="en-NZ" sz="2400" dirty="0"/>
              <a:t>The Positive Ageing strategy provides a framework for developing and understanding policy with implications for older people.</a:t>
            </a:r>
            <a:endParaRPr lang="en-AU" sz="2400" dirty="0"/>
          </a:p>
          <a:p>
            <a:endParaRPr lang="en-AU" sz="1700" dirty="0"/>
          </a:p>
        </p:txBody>
      </p:sp>
      <p:sp>
        <p:nvSpPr>
          <p:cNvPr id="9" name="Rectangle 8">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0">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rgbClr val="6736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hlinkClick r:id="rId2"/>
            <a:extLst>
              <a:ext uri="{FF2B5EF4-FFF2-40B4-BE49-F238E27FC236}">
                <a16:creationId xmlns:a16="http://schemas.microsoft.com/office/drawing/2014/main" id="{46D28B74-9590-4372-815B-91F073C76D9F}"/>
              </a:ext>
            </a:extLst>
          </p:cNvPr>
          <p:cNvPicPr/>
          <p:nvPr/>
        </p:nvPicPr>
        <p:blipFill>
          <a:blip r:embed="rId3"/>
          <a:stretch>
            <a:fillRect/>
          </a:stretch>
        </p:blipFill>
        <p:spPr>
          <a:xfrm>
            <a:off x="9254442" y="3211319"/>
            <a:ext cx="1462088" cy="435361"/>
          </a:xfrm>
          <a:prstGeom prst="rect">
            <a:avLst/>
          </a:prstGeom>
        </p:spPr>
      </p:pic>
    </p:spTree>
    <p:extLst>
      <p:ext uri="{BB962C8B-B14F-4D97-AF65-F5344CB8AC3E}">
        <p14:creationId xmlns:p14="http://schemas.microsoft.com/office/powerpoint/2010/main" val="445100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7" name="Rectangle 136">
            <a:extLst>
              <a:ext uri="{FF2B5EF4-FFF2-40B4-BE49-F238E27FC236}">
                <a16:creationId xmlns:a16="http://schemas.microsoft.com/office/drawing/2014/main" id="{2E921DFF-3001-46B5-95D2-66CA060F44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726"/>
            <a:ext cx="5614875" cy="6802903"/>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9" name="Picture 138">
            <a:extLst>
              <a:ext uri="{FF2B5EF4-FFF2-40B4-BE49-F238E27FC236}">
                <a16:creationId xmlns:a16="http://schemas.microsoft.com/office/drawing/2014/main" id="{4EA93698-222B-47A7-8E9B-667FAC99067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08D7F77-62EC-4759-BDED-5C73A619C033}"/>
              </a:ext>
            </a:extLst>
          </p:cNvPr>
          <p:cNvSpPr>
            <a:spLocks noGrp="1"/>
          </p:cNvSpPr>
          <p:nvPr>
            <p:ph type="title"/>
          </p:nvPr>
        </p:nvSpPr>
        <p:spPr>
          <a:xfrm>
            <a:off x="640079" y="2053641"/>
            <a:ext cx="3669161" cy="2760098"/>
          </a:xfrm>
        </p:spPr>
        <p:txBody>
          <a:bodyPr>
            <a:normAutofit/>
          </a:bodyPr>
          <a:lstStyle/>
          <a:p>
            <a:r>
              <a:rPr lang="en-AU">
                <a:solidFill>
                  <a:srgbClr val="FFFFFF"/>
                </a:solidFill>
              </a:rPr>
              <a:t>Privacy v Technology</a:t>
            </a:r>
          </a:p>
        </p:txBody>
      </p:sp>
      <p:sp>
        <p:nvSpPr>
          <p:cNvPr id="3" name="Content Placeholder 2">
            <a:extLst>
              <a:ext uri="{FF2B5EF4-FFF2-40B4-BE49-F238E27FC236}">
                <a16:creationId xmlns:a16="http://schemas.microsoft.com/office/drawing/2014/main" id="{21FFF3E6-9EFC-4E77-9E74-CC08F109DA5A}"/>
              </a:ext>
            </a:extLst>
          </p:cNvPr>
          <p:cNvSpPr>
            <a:spLocks noGrp="1"/>
          </p:cNvSpPr>
          <p:nvPr>
            <p:ph idx="1"/>
          </p:nvPr>
        </p:nvSpPr>
        <p:spPr>
          <a:xfrm>
            <a:off x="6090574" y="801866"/>
            <a:ext cx="4977578" cy="2957597"/>
          </a:xfrm>
        </p:spPr>
        <p:txBody>
          <a:bodyPr anchor="ctr">
            <a:normAutofit/>
          </a:bodyPr>
          <a:lstStyle/>
          <a:p>
            <a:pPr marL="0" indent="0">
              <a:buNone/>
            </a:pPr>
            <a:r>
              <a:rPr lang="en-AU" sz="2000" dirty="0">
                <a:solidFill>
                  <a:srgbClr val="000000"/>
                </a:solidFill>
              </a:rPr>
              <a:t>Office for the Privacy Commissioner</a:t>
            </a:r>
          </a:p>
          <a:p>
            <a:pPr marL="0" indent="0">
              <a:buNone/>
            </a:pPr>
            <a:r>
              <a:rPr lang="en-AU" sz="2000" dirty="0">
                <a:solidFill>
                  <a:srgbClr val="000000"/>
                </a:solidFill>
              </a:rPr>
              <a:t>Investigations and Dispute Resolution Team</a:t>
            </a:r>
          </a:p>
          <a:p>
            <a:pPr marL="0" indent="0">
              <a:buNone/>
            </a:pPr>
            <a:r>
              <a:rPr lang="en-AU" sz="2000" dirty="0">
                <a:solidFill>
                  <a:srgbClr val="000000"/>
                </a:solidFill>
              </a:rPr>
              <a:t>Elizabeth Kim, Mark </a:t>
            </a:r>
            <a:r>
              <a:rPr lang="en-AU" sz="2000" dirty="0" err="1">
                <a:solidFill>
                  <a:srgbClr val="000000"/>
                </a:solidFill>
              </a:rPr>
              <a:t>McIlvride</a:t>
            </a:r>
            <a:endParaRPr lang="en-AU" sz="2000" dirty="0">
              <a:solidFill>
                <a:srgbClr val="000000"/>
              </a:solidFill>
            </a:endParaRPr>
          </a:p>
          <a:p>
            <a:pPr marL="0" indent="0">
              <a:buNone/>
            </a:pPr>
            <a:r>
              <a:rPr lang="en-US" sz="2000" dirty="0">
                <a:solidFill>
                  <a:srgbClr val="000000"/>
                </a:solidFill>
              </a:rPr>
              <a:t>Privacy Week this year is from 13-18 May 2019</a:t>
            </a:r>
          </a:p>
          <a:p>
            <a:pPr marL="0" indent="0">
              <a:buNone/>
            </a:pPr>
            <a:r>
              <a:rPr lang="en-US" sz="2000" b="1" u="sng" dirty="0">
                <a:solidFill>
                  <a:srgbClr val="000000"/>
                </a:solidFill>
                <a:hlinkClick r:id="rId3"/>
              </a:rPr>
              <a:t>Learn the privacy basics in our newest online training module</a:t>
            </a:r>
            <a:endParaRPr lang="en-US" sz="2000" b="1" u="sng" dirty="0">
              <a:solidFill>
                <a:srgbClr val="000000"/>
              </a:solidFill>
            </a:endParaRPr>
          </a:p>
          <a:p>
            <a:pPr marL="0" indent="0">
              <a:buNone/>
            </a:pPr>
            <a:r>
              <a:rPr lang="en-US" sz="2000" dirty="0">
                <a:solidFill>
                  <a:srgbClr val="000000"/>
                </a:solidFill>
              </a:rPr>
              <a:t>Facebook Privacy - Settings</a:t>
            </a:r>
          </a:p>
          <a:p>
            <a:pPr marL="0" indent="0">
              <a:buNone/>
            </a:pPr>
            <a:endParaRPr lang="en-AU" sz="2000" dirty="0">
              <a:solidFill>
                <a:srgbClr val="000000"/>
              </a:solidFill>
            </a:endParaRPr>
          </a:p>
        </p:txBody>
      </p:sp>
      <p:sp>
        <p:nvSpPr>
          <p:cNvPr id="141" name="Rectangle 140">
            <a:extLst>
              <a:ext uri="{FF2B5EF4-FFF2-40B4-BE49-F238E27FC236}">
                <a16:creationId xmlns:a16="http://schemas.microsoft.com/office/drawing/2014/main" id="{AFEDA996-5744-4A88-B0DD-EC49C6D87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5581" y="4079694"/>
            <a:ext cx="4977975" cy="1979514"/>
          </a:xfrm>
          <a:prstGeom prst="rect">
            <a:avLst/>
          </a:pr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5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6" name="Picture 4" descr="Free privacy education">
            <a:hlinkClick r:id="rId3"/>
            <a:extLst>
              <a:ext uri="{FF2B5EF4-FFF2-40B4-BE49-F238E27FC236}">
                <a16:creationId xmlns:a16="http://schemas.microsoft.com/office/drawing/2014/main" id="{D9E80033-DA49-44C8-95F2-59442BD47623}"/>
              </a:ext>
            </a:extLst>
          </p:cNvPr>
          <p:cNvPicPr>
            <a:picLocks noChangeAspect="1" noChangeArrowheads="1"/>
          </p:cNvPicPr>
          <p:nvPr/>
        </p:nvPicPr>
        <p:blipFill>
          <a:blip r:embed="rId4" cstate="print">
            <a:alphaModFix/>
            <a:extLst>
              <a:ext uri="{28A0092B-C50C-407E-A947-70E740481C1C}">
                <a14:useLocalDpi xmlns:a14="http://schemas.microsoft.com/office/drawing/2010/main" val="0"/>
              </a:ext>
            </a:extLst>
          </a:blip>
          <a:stretch>
            <a:fillRect/>
          </a:stretch>
        </p:blipFill>
        <p:spPr bwMode="auto">
          <a:xfrm>
            <a:off x="6240477" y="4707270"/>
            <a:ext cx="2246067" cy="729971"/>
          </a:xfrm>
          <a:prstGeom prst="rect">
            <a:avLst/>
          </a:prstGeom>
          <a:noFill/>
          <a:effectLst>
            <a:softEdge rad="0"/>
          </a:effectLst>
          <a:extLst>
            <a:ext uri="{909E8E84-426E-40DD-AFC4-6F175D3DCCD1}">
              <a14:hiddenFill xmlns:a14="http://schemas.microsoft.com/office/drawing/2010/main">
                <a:solidFill>
                  <a:srgbClr val="FFFFFF"/>
                </a:solidFill>
              </a14:hiddenFill>
            </a:ext>
          </a:extLst>
        </p:spPr>
      </p:pic>
      <p:pic>
        <p:nvPicPr>
          <p:cNvPr id="3074" name="Picture 2" descr="Website logo 275x60">
            <a:hlinkClick r:id="rId5"/>
            <a:extLst>
              <a:ext uri="{FF2B5EF4-FFF2-40B4-BE49-F238E27FC236}">
                <a16:creationId xmlns:a16="http://schemas.microsoft.com/office/drawing/2014/main" id="{21A07699-2E7F-4D2B-BF50-6873CA3BA98F}"/>
              </a:ext>
            </a:extLst>
          </p:cNvPr>
          <p:cNvPicPr>
            <a:picLocks noChangeAspect="1" noChangeArrowheads="1"/>
          </p:cNvPicPr>
          <p:nvPr/>
        </p:nvPicPr>
        <p:blipFill>
          <a:blip r:embed="rId6">
            <a:alphaModFix/>
            <a:extLst>
              <a:ext uri="{28A0092B-C50C-407E-A947-70E740481C1C}">
                <a14:useLocalDpi xmlns:a14="http://schemas.microsoft.com/office/drawing/2010/main" val="0"/>
              </a:ext>
            </a:extLst>
          </a:blip>
          <a:stretch>
            <a:fillRect/>
          </a:stretch>
        </p:blipFill>
        <p:spPr bwMode="auto">
          <a:xfrm>
            <a:off x="8656431" y="4823445"/>
            <a:ext cx="2246067" cy="490050"/>
          </a:xfrm>
          <a:prstGeom prst="rect">
            <a:avLst/>
          </a:pr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399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EC567-B981-4ADB-B724-44E23EC063E8}"/>
              </a:ext>
            </a:extLst>
          </p:cNvPr>
          <p:cNvSpPr>
            <a:spLocks noGrp="1"/>
          </p:cNvSpPr>
          <p:nvPr>
            <p:ph type="title"/>
          </p:nvPr>
        </p:nvSpPr>
        <p:spPr>
          <a:xfrm>
            <a:off x="1136427" y="627564"/>
            <a:ext cx="9268813" cy="1325563"/>
          </a:xfrm>
        </p:spPr>
        <p:txBody>
          <a:bodyPr>
            <a:normAutofit/>
          </a:bodyPr>
          <a:lstStyle/>
          <a:p>
            <a:r>
              <a:rPr lang="en-AU" dirty="0"/>
              <a:t>Computer Emergency Response Team</a:t>
            </a:r>
          </a:p>
        </p:txBody>
      </p:sp>
      <p:sp>
        <p:nvSpPr>
          <p:cNvPr id="3" name="Content Placeholder 2">
            <a:extLst>
              <a:ext uri="{FF2B5EF4-FFF2-40B4-BE49-F238E27FC236}">
                <a16:creationId xmlns:a16="http://schemas.microsoft.com/office/drawing/2014/main" id="{08A21D15-0A97-4C23-87E4-C75A92821DD8}"/>
              </a:ext>
            </a:extLst>
          </p:cNvPr>
          <p:cNvSpPr>
            <a:spLocks noGrp="1"/>
          </p:cNvSpPr>
          <p:nvPr>
            <p:ph idx="1"/>
          </p:nvPr>
        </p:nvSpPr>
        <p:spPr>
          <a:xfrm>
            <a:off x="1136429" y="1953127"/>
            <a:ext cx="7474171" cy="4277309"/>
          </a:xfrm>
        </p:spPr>
        <p:txBody>
          <a:bodyPr anchor="ctr">
            <a:normAutofit fontScale="92500"/>
          </a:bodyPr>
          <a:lstStyle/>
          <a:p>
            <a:pPr marL="0" indent="0">
              <a:buNone/>
            </a:pPr>
            <a:r>
              <a:rPr lang="en-US" dirty="0"/>
              <a:t>Katrina talked about some of the cyber security issues that are affecting New Zealanders’ of all ages when making connections through digital channels along with some of the challenges that comes with. </a:t>
            </a:r>
            <a:br>
              <a:rPr lang="en-US" sz="2400" dirty="0"/>
            </a:br>
            <a:br>
              <a:rPr lang="en-US" sz="2400" dirty="0"/>
            </a:br>
            <a:r>
              <a:rPr lang="en-US" dirty="0"/>
              <a:t>She shared some real life case studies from reports CERT NZ has received. She also provided some easy to implement cyber security tips and resources that will help to keep yourself, your </a:t>
            </a:r>
            <a:r>
              <a:rPr lang="en-US" dirty="0" err="1"/>
              <a:t>organisation</a:t>
            </a:r>
            <a:r>
              <a:rPr lang="en-US" dirty="0"/>
              <a:t>, and your members safe and secure online particularly when using social media and mobile phones. </a:t>
            </a:r>
            <a:endParaRPr lang="en-AU" sz="2400" dirty="0">
              <a:latin typeface="+mj-lt"/>
              <a:ea typeface="+mj-ea"/>
              <a:cs typeface="+mj-cs"/>
            </a:endParaRPr>
          </a:p>
          <a:p>
            <a:endParaRPr lang="en-AU" sz="2400" dirty="0"/>
          </a:p>
        </p:txBody>
      </p:sp>
      <p:sp>
        <p:nvSpPr>
          <p:cNvPr id="2052" name="Rectangle 7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rgbClr val="8E4A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3" name="Oval 7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rgbClr val="AD3F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http://ageconcern.org.nz/images/Conference/2018/Speakers/Katrina%20Norman%20photo.jpg">
            <a:extLst>
              <a:ext uri="{FF2B5EF4-FFF2-40B4-BE49-F238E27FC236}">
                <a16:creationId xmlns:a16="http://schemas.microsoft.com/office/drawing/2014/main" id="{1627E433-6F42-43CF-900B-D071C5E90CA5}"/>
              </a:ext>
            </a:extLst>
          </p:cNvPr>
          <p:cNvPicPr>
            <a:picLocks noChangeAspect="1" noChangeArrowheads="1"/>
          </p:cNvPicPr>
          <p:nvPr/>
        </p:nvPicPr>
        <p:blipFill rotWithShape="1">
          <a:blip r:embed="rId2">
            <a:alphaModFix/>
            <a:extLst>
              <a:ext uri="{28A0092B-C50C-407E-A947-70E740481C1C}">
                <a14:useLocalDpi xmlns:a14="http://schemas.microsoft.com/office/drawing/2010/main" val="0"/>
              </a:ext>
            </a:extLst>
          </a:blip>
          <a:srcRect r="-7" b="16878"/>
          <a:stretch/>
        </p:blipFill>
        <p:spPr bwMode="auto">
          <a:xfrm>
            <a:off x="9030743" y="2474254"/>
            <a:ext cx="1912560" cy="1909489"/>
          </a:xfrm>
          <a:custGeom>
            <a:avLst/>
            <a:gdLst>
              <a:gd name="connsiteX0" fmla="*/ 3028805 w 6057610"/>
              <a:gd name="connsiteY0" fmla="*/ 0 h 6057610"/>
              <a:gd name="connsiteX1" fmla="*/ 6057610 w 6057610"/>
              <a:gd name="connsiteY1" fmla="*/ 3028805 h 6057610"/>
              <a:gd name="connsiteX2" fmla="*/ 3028805 w 6057610"/>
              <a:gd name="connsiteY2" fmla="*/ 6057610 h 6057610"/>
              <a:gd name="connsiteX3" fmla="*/ 0 w 6057610"/>
              <a:gd name="connsiteY3" fmla="*/ 3028805 h 6057610"/>
              <a:gd name="connsiteX4" fmla="*/ 3028805 w 6057610"/>
              <a:gd name="connsiteY4" fmla="*/ 0 h 6057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7610" h="6057610">
                <a:moveTo>
                  <a:pt x="3028805" y="0"/>
                </a:moveTo>
                <a:cubicBezTo>
                  <a:pt x="4701568" y="0"/>
                  <a:pt x="6057610" y="1356042"/>
                  <a:pt x="6057610" y="3028805"/>
                </a:cubicBezTo>
                <a:cubicBezTo>
                  <a:pt x="6057610" y="4701568"/>
                  <a:pt x="4701568" y="6057610"/>
                  <a:pt x="3028805" y="6057610"/>
                </a:cubicBezTo>
                <a:cubicBezTo>
                  <a:pt x="1356042" y="6057610"/>
                  <a:pt x="0" y="4701568"/>
                  <a:pt x="0" y="3028805"/>
                </a:cubicBezTo>
                <a:cubicBezTo>
                  <a:pt x="0" y="1356042"/>
                  <a:pt x="1356042" y="0"/>
                  <a:pt x="3028805" y="0"/>
                </a:cubicBezTo>
                <a:close/>
              </a:path>
            </a:pathLst>
          </a:custGeom>
          <a:noFill/>
          <a:effectLst>
            <a:softEdge rad="0"/>
          </a:effectLst>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51E7815-F3C1-4115-B508-8BB94B0BD579}"/>
              </a:ext>
            </a:extLst>
          </p:cNvPr>
          <p:cNvSpPr txBox="1"/>
          <p:nvPr/>
        </p:nvSpPr>
        <p:spPr>
          <a:xfrm>
            <a:off x="7300152" y="5844127"/>
            <a:ext cx="4800738" cy="923330"/>
          </a:xfrm>
          <a:prstGeom prst="rect">
            <a:avLst/>
          </a:prstGeom>
          <a:noFill/>
        </p:spPr>
        <p:txBody>
          <a:bodyPr wrap="none" rtlCol="0">
            <a:spAutoFit/>
          </a:bodyPr>
          <a:lstStyle/>
          <a:p>
            <a:r>
              <a:rPr lang="en-AU" b="1" dirty="0"/>
              <a:t>Katrina Norman</a:t>
            </a:r>
          </a:p>
          <a:p>
            <a:r>
              <a:rPr lang="en-AU" dirty="0"/>
              <a:t>Senior Stakeholder Engagement Advisor, CERT NZ</a:t>
            </a:r>
          </a:p>
          <a:p>
            <a:endParaRPr lang="en-AU" dirty="0"/>
          </a:p>
        </p:txBody>
      </p:sp>
      <p:pic>
        <p:nvPicPr>
          <p:cNvPr id="5" name="Picture 4">
            <a:hlinkClick r:id="rId3"/>
            <a:extLst>
              <a:ext uri="{FF2B5EF4-FFF2-40B4-BE49-F238E27FC236}">
                <a16:creationId xmlns:a16="http://schemas.microsoft.com/office/drawing/2014/main" id="{F5678D9D-741E-4666-9AF6-2511FF96F587}"/>
              </a:ext>
            </a:extLst>
          </p:cNvPr>
          <p:cNvPicPr>
            <a:picLocks noChangeAspect="1"/>
          </p:cNvPicPr>
          <p:nvPr/>
        </p:nvPicPr>
        <p:blipFill>
          <a:blip r:embed="rId4"/>
          <a:stretch>
            <a:fillRect/>
          </a:stretch>
        </p:blipFill>
        <p:spPr>
          <a:xfrm>
            <a:off x="8835390" y="5004885"/>
            <a:ext cx="2305050" cy="723900"/>
          </a:xfrm>
          <a:prstGeom prst="rect">
            <a:avLst/>
          </a:prstGeom>
        </p:spPr>
      </p:pic>
    </p:spTree>
    <p:extLst>
      <p:ext uri="{BB962C8B-B14F-4D97-AF65-F5344CB8AC3E}">
        <p14:creationId xmlns:p14="http://schemas.microsoft.com/office/powerpoint/2010/main" val="1745301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1EF27-6A66-412E-A0D6-8433F52494B8}"/>
              </a:ext>
            </a:extLst>
          </p:cNvPr>
          <p:cNvSpPr>
            <a:spLocks noGrp="1"/>
          </p:cNvSpPr>
          <p:nvPr>
            <p:ph type="title"/>
          </p:nvPr>
        </p:nvSpPr>
        <p:spPr>
          <a:xfrm>
            <a:off x="1571811" y="1573586"/>
            <a:ext cx="9122584" cy="1325563"/>
          </a:xfrm>
        </p:spPr>
        <p:txBody>
          <a:bodyPr>
            <a:normAutofit/>
          </a:bodyPr>
          <a:lstStyle/>
          <a:p>
            <a:r>
              <a:rPr lang="en-AU" dirty="0"/>
              <a:t>Massey University Research Project</a:t>
            </a:r>
          </a:p>
        </p:txBody>
      </p:sp>
      <p:sp>
        <p:nvSpPr>
          <p:cNvPr id="3" name="Content Placeholder 2">
            <a:extLst>
              <a:ext uri="{FF2B5EF4-FFF2-40B4-BE49-F238E27FC236}">
                <a16:creationId xmlns:a16="http://schemas.microsoft.com/office/drawing/2014/main" id="{ED63BBC1-3DA4-472E-A933-222F9C9D960B}"/>
              </a:ext>
            </a:extLst>
          </p:cNvPr>
          <p:cNvSpPr>
            <a:spLocks noGrp="1"/>
          </p:cNvSpPr>
          <p:nvPr>
            <p:ph idx="1"/>
          </p:nvPr>
        </p:nvSpPr>
        <p:spPr>
          <a:xfrm>
            <a:off x="1571810" y="3060017"/>
            <a:ext cx="6363499" cy="3053514"/>
          </a:xfrm>
        </p:spPr>
        <p:txBody>
          <a:bodyPr>
            <a:normAutofit/>
          </a:bodyPr>
          <a:lstStyle/>
          <a:p>
            <a:pPr marL="0" indent="0">
              <a:buNone/>
            </a:pPr>
            <a:r>
              <a:rPr lang="en-US" sz="2400" dirty="0">
                <a:hlinkClick r:id="rId2"/>
              </a:rPr>
              <a:t>Ageing in a digital world</a:t>
            </a:r>
            <a:endParaRPr lang="en-US" sz="2400" dirty="0"/>
          </a:p>
          <a:p>
            <a:pPr marL="0" indent="0">
              <a:buNone/>
            </a:pPr>
            <a:r>
              <a:rPr lang="en-US" sz="2400" dirty="0"/>
              <a:t>Juliana’s recent research has involved participation in interdisciplinary projects - examining older people’s interactions with </a:t>
            </a:r>
            <a:r>
              <a:rPr lang="en-US" sz="2400" dirty="0" err="1"/>
              <a:t>organisations</a:t>
            </a:r>
            <a:r>
              <a:rPr lang="en-US" sz="2400" dirty="0"/>
              <a:t>, and the ways in which life-courses, living standards, mobilities and identity are shaped in relation to consumption practices and choices.</a:t>
            </a:r>
            <a:endParaRPr lang="en-AU" sz="2400" dirty="0"/>
          </a:p>
        </p:txBody>
      </p:sp>
      <p:sp>
        <p:nvSpPr>
          <p:cNvPr id="71" name="Freeform 6">
            <a:extLst>
              <a:ext uri="{FF2B5EF4-FFF2-40B4-BE49-F238E27FC236}">
                <a16:creationId xmlns:a16="http://schemas.microsoft.com/office/drawing/2014/main" id="{A9616D99-AEFB-4C95-84EF-5DEC698D92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4C4C4C"/>
          </a:solidFill>
          <a:ln w="0">
            <a:noFill/>
            <a:prstDash val="solid"/>
            <a:round/>
            <a:headEnd/>
            <a:tailEnd/>
          </a:ln>
        </p:spPr>
      </p:sp>
      <p:sp>
        <p:nvSpPr>
          <p:cNvPr id="73" name="Freeform 6">
            <a:extLst>
              <a:ext uri="{FF2B5EF4-FFF2-40B4-BE49-F238E27FC236}">
                <a16:creationId xmlns:a16="http://schemas.microsoft.com/office/drawing/2014/main" id="{D0F97023-F626-4FC5-8C2D-753B5C7F4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4C4C4C"/>
          </a:solidFill>
          <a:ln w="0">
            <a:noFill/>
            <a:prstDash val="solid"/>
            <a:round/>
            <a:headEnd/>
            <a:tailEnd/>
          </a:ln>
        </p:spPr>
      </p:sp>
      <p:pic>
        <p:nvPicPr>
          <p:cNvPr id="4098" name="Picture 2" descr="Associate Professor Juliana Mansvelt staff profile picture">
            <a:hlinkClick r:id="rId3"/>
            <a:extLst>
              <a:ext uri="{FF2B5EF4-FFF2-40B4-BE49-F238E27FC236}">
                <a16:creationId xmlns:a16="http://schemas.microsoft.com/office/drawing/2014/main" id="{0F7FEEA6-9D5B-4D33-B145-CAEB3C95517C}"/>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325899" y="3191551"/>
            <a:ext cx="2194559" cy="2194559"/>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Massey University logo">
            <a:hlinkClick r:id="rId5"/>
            <a:extLst>
              <a:ext uri="{FF2B5EF4-FFF2-40B4-BE49-F238E27FC236}">
                <a16:creationId xmlns:a16="http://schemas.microsoft.com/office/drawing/2014/main" id="{B1E039ED-E53C-4342-B1E3-DD0887393E0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67190" y="693008"/>
            <a:ext cx="4059785" cy="824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75036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CBC77CD-776F-407E-8021-1E686B095128}"/>
              </a:ext>
            </a:extLst>
          </p:cNvPr>
          <p:cNvSpPr>
            <a:spLocks noGrp="1"/>
          </p:cNvSpPr>
          <p:nvPr>
            <p:ph type="title"/>
          </p:nvPr>
        </p:nvSpPr>
        <p:spPr>
          <a:xfrm>
            <a:off x="838200" y="963877"/>
            <a:ext cx="3494362" cy="4930246"/>
          </a:xfrm>
        </p:spPr>
        <p:txBody>
          <a:bodyPr>
            <a:normAutofit/>
          </a:bodyPr>
          <a:lstStyle/>
          <a:p>
            <a:pPr algn="r"/>
            <a:r>
              <a:rPr lang="en-AU" b="1" dirty="0">
                <a:solidFill>
                  <a:schemeClr val="accent1"/>
                </a:solidFill>
              </a:rPr>
              <a:t>Noel Leeming – Emerging Technology</a:t>
            </a:r>
          </a:p>
        </p:txBody>
      </p:sp>
      <p:cxnSp>
        <p:nvCxnSpPr>
          <p:cNvPr id="12" name="Straight Connector 11">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FEF7C83B-86CA-4DF1-BA92-599FC3EB35E6}"/>
              </a:ext>
            </a:extLst>
          </p:cNvPr>
          <p:cNvSpPr>
            <a:spLocks noGrp="1"/>
          </p:cNvSpPr>
          <p:nvPr>
            <p:ph idx="1"/>
          </p:nvPr>
        </p:nvSpPr>
        <p:spPr>
          <a:xfrm>
            <a:off x="4976031" y="963877"/>
            <a:ext cx="6377769" cy="4930246"/>
          </a:xfrm>
        </p:spPr>
        <p:txBody>
          <a:bodyPr numCol="1" anchor="ctr">
            <a:normAutofit fontScale="92500" lnSpcReduction="20000"/>
          </a:bodyPr>
          <a:lstStyle/>
          <a:p>
            <a:pPr marL="0" indent="0">
              <a:buNone/>
            </a:pPr>
            <a:r>
              <a:rPr lang="en-AU" sz="2400" dirty="0"/>
              <a:t>Tech Solutions – Mitchell Cashman</a:t>
            </a:r>
          </a:p>
          <a:p>
            <a:r>
              <a:rPr lang="en-AU" sz="2400" dirty="0"/>
              <a:t>Smart TV or Dumb TV</a:t>
            </a:r>
          </a:p>
          <a:p>
            <a:r>
              <a:rPr lang="en-AU" sz="2400" dirty="0"/>
              <a:t>Chromecast</a:t>
            </a:r>
          </a:p>
          <a:p>
            <a:r>
              <a:rPr lang="en-AU" sz="2400" dirty="0"/>
              <a:t>SmartView box (Voice control)</a:t>
            </a:r>
          </a:p>
          <a:p>
            <a:r>
              <a:rPr lang="en-AU" sz="2400" dirty="0"/>
              <a:t>HDMI Hub</a:t>
            </a:r>
          </a:p>
          <a:p>
            <a:r>
              <a:rPr lang="en-AU" sz="2400" dirty="0"/>
              <a:t>Apple TV (mirror and voice control)</a:t>
            </a:r>
          </a:p>
          <a:p>
            <a:r>
              <a:rPr lang="en-AU" sz="2400" dirty="0"/>
              <a:t>Amazon Echo and Google Hub</a:t>
            </a:r>
          </a:p>
          <a:p>
            <a:r>
              <a:rPr lang="en-AU" sz="2400" dirty="0"/>
              <a:t>Ring doorbell with video</a:t>
            </a:r>
          </a:p>
          <a:p>
            <a:r>
              <a:rPr lang="en-AU" sz="2400" dirty="0"/>
              <a:t>ORBI mesh network</a:t>
            </a:r>
          </a:p>
          <a:p>
            <a:r>
              <a:rPr lang="en-AU" sz="2400" dirty="0"/>
              <a:t>Wi-Fi range extender/s</a:t>
            </a:r>
          </a:p>
          <a:p>
            <a:r>
              <a:rPr lang="en-AU" sz="2400" dirty="0"/>
              <a:t>Future Smart devices</a:t>
            </a:r>
          </a:p>
          <a:p>
            <a:pPr lvl="1"/>
            <a:r>
              <a:rPr lang="en-AU" dirty="0"/>
              <a:t>Refrigeration</a:t>
            </a:r>
          </a:p>
          <a:p>
            <a:pPr lvl="1"/>
            <a:r>
              <a:rPr lang="en-AU" dirty="0"/>
              <a:t>Washing machine</a:t>
            </a:r>
          </a:p>
          <a:p>
            <a:pPr lvl="1"/>
            <a:r>
              <a:rPr lang="en-AU" dirty="0"/>
              <a:t>Vacuum cleaner</a:t>
            </a:r>
          </a:p>
        </p:txBody>
      </p:sp>
      <p:pic>
        <p:nvPicPr>
          <p:cNvPr id="5" name="Picture 4" descr="A picture containing clipart&#10;&#10;Description automatically generated">
            <a:extLst>
              <a:ext uri="{FF2B5EF4-FFF2-40B4-BE49-F238E27FC236}">
                <a16:creationId xmlns:a16="http://schemas.microsoft.com/office/drawing/2014/main" id="{CB67BBD6-D5F6-4242-8983-903C4D35418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917547"/>
            <a:ext cx="914400" cy="220717"/>
          </a:xfrm>
          <a:prstGeom prst="rect">
            <a:avLst/>
          </a:prstGeom>
        </p:spPr>
      </p:pic>
    </p:spTree>
    <p:extLst>
      <p:ext uri="{BB962C8B-B14F-4D97-AF65-F5344CB8AC3E}">
        <p14:creationId xmlns:p14="http://schemas.microsoft.com/office/powerpoint/2010/main" val="3335653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81C3EB-CF81-4860-ABD0-F4813B9DF01F}"/>
              </a:ext>
            </a:extLst>
          </p:cNvPr>
          <p:cNvSpPr>
            <a:spLocks noGrp="1"/>
          </p:cNvSpPr>
          <p:nvPr>
            <p:ph type="title"/>
          </p:nvPr>
        </p:nvSpPr>
        <p:spPr>
          <a:xfrm>
            <a:off x="655320" y="365125"/>
            <a:ext cx="5120114" cy="1692794"/>
          </a:xfrm>
        </p:spPr>
        <p:txBody>
          <a:bodyPr>
            <a:normAutofit/>
          </a:bodyPr>
          <a:lstStyle/>
          <a:p>
            <a:r>
              <a:rPr lang="en-AU">
                <a:hlinkClick r:id="rId2"/>
              </a:rPr>
              <a:t>Vodafone TV</a:t>
            </a:r>
            <a:endParaRPr lang="en-AU" dirty="0"/>
          </a:p>
        </p:txBody>
      </p:sp>
      <p:cxnSp>
        <p:nvCxnSpPr>
          <p:cNvPr id="9" name="Straight Arrow Connector 8">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5320" y="2316480"/>
            <a:ext cx="4572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9F98818-AAAA-4EB3-9166-96A31B2F9F8F}"/>
              </a:ext>
            </a:extLst>
          </p:cNvPr>
          <p:cNvSpPr>
            <a:spLocks noGrp="1"/>
          </p:cNvSpPr>
          <p:nvPr>
            <p:ph idx="1"/>
          </p:nvPr>
        </p:nvSpPr>
        <p:spPr>
          <a:xfrm>
            <a:off x="655321" y="2575033"/>
            <a:ext cx="5703438" cy="3836271"/>
          </a:xfrm>
        </p:spPr>
        <p:txBody>
          <a:bodyPr>
            <a:normAutofit/>
          </a:bodyPr>
          <a:lstStyle/>
          <a:p>
            <a:pPr marL="0" indent="0">
              <a:buNone/>
            </a:pPr>
            <a:r>
              <a:rPr lang="en-AU" sz="2400" dirty="0"/>
              <a:t>Gemma Duncan</a:t>
            </a:r>
          </a:p>
          <a:p>
            <a:pPr marL="0" indent="0" fontAlgn="t">
              <a:buNone/>
            </a:pPr>
            <a:r>
              <a:rPr lang="en-US" sz="2400" dirty="0"/>
              <a:t>Experience TV like never before </a:t>
            </a:r>
          </a:p>
          <a:p>
            <a:pPr fontAlgn="t"/>
            <a:r>
              <a:rPr lang="en-US" sz="2400" dirty="0"/>
              <a:t>Everything in one place</a:t>
            </a:r>
          </a:p>
          <a:p>
            <a:pPr fontAlgn="t"/>
            <a:r>
              <a:rPr lang="en-US" sz="2400" dirty="0"/>
              <a:t>Enhance your entertainment with apps</a:t>
            </a:r>
          </a:p>
          <a:p>
            <a:pPr fontAlgn="t"/>
            <a:r>
              <a:rPr lang="en-US" sz="2400" dirty="0"/>
              <a:t>Restart and reverse function</a:t>
            </a:r>
          </a:p>
          <a:p>
            <a:pPr fontAlgn="t"/>
            <a:r>
              <a:rPr lang="en-US" sz="2400" dirty="0"/>
              <a:t>Pick up watching on any device</a:t>
            </a:r>
          </a:p>
          <a:p>
            <a:pPr fontAlgn="t"/>
            <a:r>
              <a:rPr lang="en-US" sz="2400" dirty="0"/>
              <a:t>Program recording</a:t>
            </a:r>
          </a:p>
          <a:p>
            <a:pPr fontAlgn="t"/>
            <a:r>
              <a:rPr lang="en-US" sz="2400" dirty="0"/>
              <a:t>Hundreds of hours of recording</a:t>
            </a:r>
            <a:endParaRPr lang="en-US" sz="2400" dirty="0">
              <a:hlinkClick r:id="rId3">
                <a:extLst>
                  <a:ext uri="{A12FA001-AC4F-418D-AE19-62706E023703}">
                    <ahyp:hlinkClr xmlns:ahyp="http://schemas.microsoft.com/office/drawing/2018/hyperlinkcolor" val="tx"/>
                  </a:ext>
                </a:extLst>
              </a:hlinkClick>
            </a:endParaRPr>
          </a:p>
          <a:p>
            <a:endParaRPr lang="en-AU" sz="1800" dirty="0"/>
          </a:p>
        </p:txBody>
      </p:sp>
      <p:pic>
        <p:nvPicPr>
          <p:cNvPr id="4" name="Picture 3">
            <a:extLst>
              <a:ext uri="{FF2B5EF4-FFF2-40B4-BE49-F238E27FC236}">
                <a16:creationId xmlns:a16="http://schemas.microsoft.com/office/drawing/2014/main" id="{B528A548-A737-4975-AA4F-FC0DD49A0984}"/>
              </a:ext>
            </a:extLst>
          </p:cNvPr>
          <p:cNvPicPr>
            <a:picLocks noChangeAspect="1"/>
          </p:cNvPicPr>
          <p:nvPr/>
        </p:nvPicPr>
        <p:blipFill rotWithShape="1">
          <a:blip r:embed="rId4"/>
          <a:srcRect l="20329" r="36865"/>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Tree>
    <p:extLst>
      <p:ext uri="{BB962C8B-B14F-4D97-AF65-F5344CB8AC3E}">
        <p14:creationId xmlns:p14="http://schemas.microsoft.com/office/powerpoint/2010/main" val="1471817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ectangle 28">
            <a:extLst>
              <a:ext uri="{FF2B5EF4-FFF2-40B4-BE49-F238E27FC236}">
                <a16:creationId xmlns:a16="http://schemas.microsoft.com/office/drawing/2014/main" id="{74426AB7-D619-4515-962A-BC83909EC0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83B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0">
            <a:extLst>
              <a:ext uri="{FF2B5EF4-FFF2-40B4-BE49-F238E27FC236}">
                <a16:creationId xmlns:a16="http://schemas.microsoft.com/office/drawing/2014/main" id="{DE47DF98-723F-4AAC-ABCF-CACBC438F7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3840" y="256540"/>
            <a:ext cx="11704320" cy="6365239"/>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sp>
      <p:cxnSp>
        <p:nvCxnSpPr>
          <p:cNvPr id="33" name="Straight Connector 32">
            <a:extLst>
              <a:ext uri="{FF2B5EF4-FFF2-40B4-BE49-F238E27FC236}">
                <a16:creationId xmlns:a16="http://schemas.microsoft.com/office/drawing/2014/main" id="{EA29FC7C-9308-4FDE-8DCA-405668055B0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895600" y="5768204"/>
            <a:ext cx="6400800" cy="0"/>
          </a:xfrm>
          <a:prstGeom prst="line">
            <a:avLst/>
          </a:prstGeom>
          <a:ln>
            <a:solidFill>
              <a:srgbClr val="483B62"/>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BC1FCBAC-4E4C-4A21-9974-BB82DC79E34D}"/>
              </a:ext>
            </a:extLst>
          </p:cNvPr>
          <p:cNvSpPr>
            <a:spLocks noGrp="1"/>
          </p:cNvSpPr>
          <p:nvPr>
            <p:ph type="title"/>
          </p:nvPr>
        </p:nvSpPr>
        <p:spPr>
          <a:xfrm>
            <a:off x="1109980" y="4277356"/>
            <a:ext cx="9966960" cy="1560320"/>
          </a:xfrm>
        </p:spPr>
        <p:txBody>
          <a:bodyPr vert="horz" lIns="91440" tIns="45720" rIns="91440" bIns="45720" rtlCol="0" anchor="b">
            <a:normAutofit/>
          </a:bodyPr>
          <a:lstStyle/>
          <a:p>
            <a:pPr algn="ctr"/>
            <a:r>
              <a:rPr lang="en-US" sz="5800" dirty="0">
                <a:solidFill>
                  <a:srgbClr val="483B62"/>
                </a:solidFill>
                <a:hlinkClick r:id="rId2"/>
              </a:rPr>
              <a:t>SeniorNet Nelson</a:t>
            </a:r>
            <a:endParaRPr lang="en-US" sz="5800" dirty="0">
              <a:solidFill>
                <a:srgbClr val="483B62"/>
              </a:solidFill>
            </a:endParaRPr>
          </a:p>
        </p:txBody>
      </p:sp>
      <p:sp>
        <p:nvSpPr>
          <p:cNvPr id="3" name="Content Placeholder 2">
            <a:extLst>
              <a:ext uri="{FF2B5EF4-FFF2-40B4-BE49-F238E27FC236}">
                <a16:creationId xmlns:a16="http://schemas.microsoft.com/office/drawing/2014/main" id="{A43C83F7-26E9-49E6-828A-6ADC542692C3}"/>
              </a:ext>
            </a:extLst>
          </p:cNvPr>
          <p:cNvSpPr>
            <a:spLocks noGrp="1"/>
          </p:cNvSpPr>
          <p:nvPr>
            <p:ph idx="1"/>
          </p:nvPr>
        </p:nvSpPr>
        <p:spPr>
          <a:xfrm>
            <a:off x="1709530" y="5799489"/>
            <a:ext cx="8767860" cy="440822"/>
          </a:xfrm>
        </p:spPr>
        <p:txBody>
          <a:bodyPr vert="horz" lIns="91440" tIns="45720" rIns="91440" bIns="45720" rtlCol="0">
            <a:normAutofit/>
          </a:bodyPr>
          <a:lstStyle/>
          <a:p>
            <a:pPr marL="0" indent="0" algn="ctr">
              <a:buNone/>
            </a:pPr>
            <a:r>
              <a:rPr lang="en-US" sz="2000">
                <a:solidFill>
                  <a:srgbClr val="483B62"/>
                </a:solidFill>
              </a:rPr>
              <a:t>Short appealing sessions</a:t>
            </a:r>
          </a:p>
        </p:txBody>
      </p:sp>
      <p:pic>
        <p:nvPicPr>
          <p:cNvPr id="5" name="Picture 4">
            <a:hlinkClick r:id="rId2"/>
            <a:extLst>
              <a:ext uri="{FF2B5EF4-FFF2-40B4-BE49-F238E27FC236}">
                <a16:creationId xmlns:a16="http://schemas.microsoft.com/office/drawing/2014/main" id="{05A983D4-48B4-45EF-A3C7-DD7E12CC0976}"/>
              </a:ext>
            </a:extLst>
          </p:cNvPr>
          <p:cNvPicPr>
            <a:picLocks noChangeAspect="1"/>
          </p:cNvPicPr>
          <p:nvPr/>
        </p:nvPicPr>
        <p:blipFill rotWithShape="1">
          <a:blip r:embed="rId3"/>
          <a:srcRect t="19961" r="1" b="7766"/>
          <a:stretch/>
        </p:blipFill>
        <p:spPr>
          <a:xfrm>
            <a:off x="243840" y="256540"/>
            <a:ext cx="11704320" cy="3764276"/>
          </a:xfrm>
          <a:prstGeom prst="rect">
            <a:avLst/>
          </a:prstGeom>
        </p:spPr>
      </p:pic>
    </p:spTree>
    <p:extLst>
      <p:ext uri="{BB962C8B-B14F-4D97-AF65-F5344CB8AC3E}">
        <p14:creationId xmlns:p14="http://schemas.microsoft.com/office/powerpoint/2010/main" val="37673309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432</Words>
  <Application>Microsoft Office PowerPoint</Application>
  <PresentationFormat>Widescreen</PresentationFormat>
  <Paragraphs>68</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The Federation of NZ SeniorNet Societies</vt:lpstr>
      <vt:lpstr>Minister for Seniors – Tracy Martin</vt:lpstr>
      <vt:lpstr>The Positive Ageing Strategy</vt:lpstr>
      <vt:lpstr>Privacy v Technology</vt:lpstr>
      <vt:lpstr>Computer Emergency Response Team</vt:lpstr>
      <vt:lpstr>Massey University Research Project</vt:lpstr>
      <vt:lpstr>Noel Leeming – Emerging Technology</vt:lpstr>
      <vt:lpstr>Vodafone TV</vt:lpstr>
      <vt:lpstr>SeniorNet Nelson</vt:lpstr>
      <vt:lpstr>Forum – Keeping relevant</vt:lpstr>
      <vt:lpstr>Biggest issues</vt:lpstr>
      <vt:lpstr>Resources – not current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Federation of NZ SeniorNet Societies</dc:title>
  <dc:creator>Ross Taylor</dc:creator>
  <cp:lastModifiedBy>Grant Sidaway</cp:lastModifiedBy>
  <cp:revision>2</cp:revision>
  <dcterms:created xsi:type="dcterms:W3CDTF">2019-06-22T02:54:37Z</dcterms:created>
  <dcterms:modified xsi:type="dcterms:W3CDTF">2019-06-23T03:28:07Z</dcterms:modified>
</cp:coreProperties>
</file>